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8" r:id="rId2"/>
    <p:sldId id="274" r:id="rId3"/>
    <p:sldId id="289" r:id="rId4"/>
    <p:sldId id="298" r:id="rId5"/>
    <p:sldId id="292" r:id="rId6"/>
    <p:sldId id="306" r:id="rId7"/>
    <p:sldId id="310" r:id="rId8"/>
    <p:sldId id="309" r:id="rId9"/>
    <p:sldId id="307" r:id="rId10"/>
    <p:sldId id="291" r:id="rId11"/>
    <p:sldId id="305" r:id="rId12"/>
    <p:sldId id="295" r:id="rId13"/>
    <p:sldId id="294" r:id="rId14"/>
    <p:sldId id="297" r:id="rId15"/>
    <p:sldId id="312" r:id="rId16"/>
    <p:sldId id="304" r:id="rId17"/>
    <p:sldId id="303" r:id="rId18"/>
    <p:sldId id="311" r:id="rId19"/>
    <p:sldId id="293" r:id="rId20"/>
    <p:sldId id="316" r:id="rId21"/>
    <p:sldId id="317" r:id="rId22"/>
    <p:sldId id="313" r:id="rId23"/>
    <p:sldId id="315" r:id="rId24"/>
    <p:sldId id="301" r:id="rId25"/>
    <p:sldId id="296" r:id="rId26"/>
    <p:sldId id="299" r:id="rId27"/>
    <p:sldId id="314" r:id="rId28"/>
    <p:sldId id="308" r:id="rId29"/>
    <p:sldId id="286" r:id="rId3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deněk Myslík" initials="ZM" lastIdx="1" clrIdx="0">
    <p:extLst>
      <p:ext uri="{19B8F6BF-5375-455C-9EA6-DF929625EA0E}">
        <p15:presenceInfo xmlns:p15="http://schemas.microsoft.com/office/powerpoint/2012/main" userId="Zdeněk Myslí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47"/>
    <a:srgbClr val="84BF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76741" autoAdjust="0"/>
  </p:normalViewPr>
  <p:slideViewPr>
    <p:cSldViewPr snapToGrid="0" snapToObjects="1">
      <p:cViewPr varScale="1">
        <p:scale>
          <a:sx n="109" d="100"/>
          <a:sy n="109" d="100"/>
        </p:scale>
        <p:origin x="1020" y="114"/>
      </p:cViewPr>
      <p:guideLst>
        <p:guide orient="horz" pos="2160"/>
        <p:guide pos="384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DBDE1-A7EC-4731-B73A-9477C8C0FB00}" type="datetimeFigureOut">
              <a:rPr lang="cs-CZ" smtClean="0"/>
              <a:t>10.10.2025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36AD5E-34E1-44E3-8E1E-D86E1C280E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7511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6AD5E-34E1-44E3-8E1E-D86E1C280EE6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39702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6AD5E-34E1-44E3-8E1E-D86E1C280EE6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82211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6AD5E-34E1-44E3-8E1E-D86E1C280EE6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03805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6AD5E-34E1-44E3-8E1E-D86E1C280EE6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6765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6AD5E-34E1-44E3-8E1E-D86E1C280EE6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60910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spc="-1" dirty="0" smtClean="0">
                <a:solidFill>
                  <a:srgbClr val="006047"/>
                </a:solidFill>
                <a:latin typeface="Arial Black"/>
                <a:ea typeface="DejaVu Sans"/>
                <a:cs typeface="DejaVu Sans"/>
              </a:rPr>
              <a:t>PPK</a:t>
            </a:r>
          </a:p>
          <a:p>
            <a:pPr marL="0" marR="0" lvl="0" indent="0" algn="l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spc="-1" dirty="0" smtClean="0">
                <a:solidFill>
                  <a:srgbClr val="006047"/>
                </a:solidFill>
                <a:latin typeface="Arial Black"/>
                <a:ea typeface="DejaVu Sans"/>
                <a:cs typeface="DejaVu Sans"/>
              </a:rPr>
              <a:t>Národní plán obnovy „NPO_POPFK“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-1" normalizeH="0" baseline="0" noProof="0" dirty="0" smtClean="0">
                <a:ln>
                  <a:noFill/>
                </a:ln>
                <a:solidFill>
                  <a:srgbClr val="006047"/>
                </a:solidFill>
                <a:effectLst/>
                <a:uLnTx/>
                <a:uFillTx/>
                <a:latin typeface="Arial Black"/>
                <a:ea typeface="DejaVu Sans"/>
                <a:cs typeface="DejaVu Sans"/>
              </a:rPr>
              <a:t>Operační program</a:t>
            </a:r>
            <a:r>
              <a:rPr kumimoji="0" lang="cs-CZ" sz="1200" b="1" i="0" u="none" strike="noStrike" kern="1200" cap="none" spc="-1" normalizeH="0" noProof="0" dirty="0" smtClean="0">
                <a:ln>
                  <a:noFill/>
                </a:ln>
                <a:solidFill>
                  <a:srgbClr val="006047"/>
                </a:solidFill>
                <a:effectLst/>
                <a:uLnTx/>
                <a:uFillTx/>
                <a:latin typeface="Arial Black"/>
                <a:ea typeface="DejaVu Sans"/>
                <a:cs typeface="DejaVu Sans"/>
              </a:rPr>
              <a:t> životní prostředí </a:t>
            </a:r>
            <a:r>
              <a:rPr lang="cs-CZ" sz="1200" b="1" spc="-1" baseline="0" dirty="0" smtClean="0">
                <a:solidFill>
                  <a:srgbClr val="006047"/>
                </a:solidFill>
                <a:latin typeface="Arial Black"/>
                <a:ea typeface="DejaVu Sans"/>
                <a:cs typeface="DejaVu Sans"/>
              </a:rPr>
              <a:t>OPŽP</a:t>
            </a:r>
            <a:endParaRPr kumimoji="0" lang="cs-CZ" sz="1200" b="1" i="0" u="none" strike="noStrike" kern="1200" cap="none" spc="-1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6AD5E-34E1-44E3-8E1E-D86E1C280EE6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82620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6AD5E-34E1-44E3-8E1E-D86E1C280EE6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35379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O akcích,</a:t>
            </a:r>
            <a:r>
              <a:rPr lang="cs-CZ" baseline="0" dirty="0" smtClean="0"/>
              <a:t> důležitých událostech, spolupráci a zajímavostech v přírodě Českého lesa informujeme i na sociálních sítích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6AD5E-34E1-44E3-8E1E-D86E1C280EE6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82711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O akcích,</a:t>
            </a:r>
            <a:r>
              <a:rPr lang="cs-CZ" baseline="0" dirty="0" smtClean="0"/>
              <a:t> důležitých událostech, spolupráci a zajímavostech v přírodě Českého lesa informujeme i na sociálních sítích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6AD5E-34E1-44E3-8E1E-D86E1C280EE6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26267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O akcích,</a:t>
            </a:r>
            <a:r>
              <a:rPr lang="cs-CZ" baseline="0" dirty="0" smtClean="0"/>
              <a:t> důležitých událostech, spolupráci a zajímavostech v přírodě Českého lesa informujeme i na sociálních sítích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6AD5E-34E1-44E3-8E1E-D86E1C280EE6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3484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Na</a:t>
            </a: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6AD5E-34E1-44E3-8E1E-D86E1C280EE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0762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6AD5E-34E1-44E3-8E1E-D86E1C280EE6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0000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Navázala bych na péči – něco ve smyslu :</a:t>
            </a:r>
            <a:r>
              <a:rPr lang="cs-CZ" baseline="0" dirty="0" smtClean="0"/>
              <a:t> Cílená péče by nebyla možná bez monitoringu, ať už se jedná o invazivní druhy či druhý vzácné a chráněné…….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6AD5E-34E1-44E3-8E1E-D86E1C280EE6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1678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Niva –</a:t>
            </a:r>
            <a:r>
              <a:rPr lang="cs-CZ" baseline="0" dirty="0" smtClean="0"/>
              <a:t> modrásek bahenní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6AD5E-34E1-44E3-8E1E-D86E1C280EE6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2738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6AD5E-34E1-44E3-8E1E-D86E1C280EE6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97219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6AD5E-34E1-44E3-8E1E-D86E1C280EE6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46824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6AD5E-34E1-44E3-8E1E-D86E1C280EE6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44622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6AD5E-34E1-44E3-8E1E-D86E1C280EE6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7600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A6CA74-7D12-B147-9250-8E2EF92887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5EB8F85-2EC8-514A-AF5B-15B365C2E6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F75A6F9-B8C3-4A4D-8296-A54C76A2E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A260-4F65-DF4A-ACCF-4A98C018891B}" type="datetimeFigureOut">
              <a:rPr lang="cs-CZ" smtClean="0"/>
              <a:t>10.10.2025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31A6FB8-2CB5-F94E-8E77-28F94B078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323825D-1B5C-7446-A3BC-3A5E1EA4C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608-B7AE-4442-A01A-943A1AD7B3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8794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533F6D-ED28-6C4A-ACD4-E9FA75232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2D3ACB2-CE9A-2D49-9D1D-035317AF90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32AF7C-03E7-CF42-AD8F-8564FB3BB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A260-4F65-DF4A-ACCF-4A98C018891B}" type="datetimeFigureOut">
              <a:rPr lang="cs-CZ" smtClean="0"/>
              <a:t>10.10.2025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DB1E95-86CB-BD4D-B370-697F361DD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BA271FE-0DE7-FF40-881A-75ACDC8E0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608-B7AE-4442-A01A-943A1AD7B3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1803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E0632B4-4EEE-E043-9781-95D5FE6E94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536060F-1CC5-4047-AA20-D2CBC0C50B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C7B9BB-2AD4-D244-A4D7-1F3A1123B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A260-4F65-DF4A-ACCF-4A98C018891B}" type="datetimeFigureOut">
              <a:rPr lang="cs-CZ" smtClean="0"/>
              <a:t>10.10.2025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2FC2DF3-A49D-7B4A-A1D5-E3FC79FEA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AE0310C-14C0-C04F-A505-70845D864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608-B7AE-4442-A01A-943A1AD7B3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533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BD5E54-188C-3A4A-BD67-C145FD37B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26DB05-CCEE-EE48-9583-8EF161064D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46FE8D6-1197-3A41-B821-5DADCAF3A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A260-4F65-DF4A-ACCF-4A98C018891B}" type="datetimeFigureOut">
              <a:rPr lang="cs-CZ" smtClean="0"/>
              <a:t>10.10.2025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D2A530E-3716-8448-A35E-9A68D41F1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C5C6DB-467A-3E46-A748-1D575CA04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608-B7AE-4442-A01A-943A1AD7B3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9224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40B246-34FC-4947-832F-A677FC3D4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0EED4B6-864E-3242-83D5-391D3EF0EB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2E34DF-8714-784E-BBE1-E8A459750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A260-4F65-DF4A-ACCF-4A98C018891B}" type="datetimeFigureOut">
              <a:rPr lang="cs-CZ" smtClean="0"/>
              <a:t>10.10.2025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205564F-67E2-3A47-9EF8-D1242C27D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1BD1569-7DBD-5D4A-90FA-8FE838F0C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608-B7AE-4442-A01A-943A1AD7B3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8383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F0A701-3DEA-364E-9A66-CC9E15041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B640BF-6D33-8245-88C1-0AA60E101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DD8847E-EAB1-5646-AE16-CE5C673AA2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A2B5987-143F-654B-BB01-BAB91E911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A260-4F65-DF4A-ACCF-4A98C018891B}" type="datetimeFigureOut">
              <a:rPr lang="cs-CZ" smtClean="0"/>
              <a:t>10.10.2025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DFF10D5-73F2-2A45-BFD4-1B8E1464E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0470B80-FC08-AA48-8FFE-6E99E0051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608-B7AE-4442-A01A-943A1AD7B3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7061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354235-B9B3-0A40-9AE5-BE37D57A5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CFE1C76-2C20-E44B-BE3E-3B37FD99C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BC8412D-4B06-3A49-90F8-FC6C9B8FC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31B1822-F70C-E148-BD9C-007ED845F1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3286906-2D5B-EF42-BB41-7B760843BB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651DEC7-A583-8649-B5DC-8E7549696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A260-4F65-DF4A-ACCF-4A98C018891B}" type="datetimeFigureOut">
              <a:rPr lang="cs-CZ" smtClean="0"/>
              <a:t>10.10.2025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9C35138-9F4A-1B4D-8CCF-FDA2ABA74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0AD9DDD-DC44-544B-A413-D02F8299E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608-B7AE-4442-A01A-943A1AD7B3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0025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060634-EB24-E540-8A42-C3132F89D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38FF8D5-F290-C046-8510-B1130EE02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A260-4F65-DF4A-ACCF-4A98C018891B}" type="datetimeFigureOut">
              <a:rPr lang="cs-CZ" smtClean="0"/>
              <a:t>10.10.2025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873CF7A-D91D-9742-BCFA-06C3F5242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9F0767D-C961-C041-A513-6EB2AC3F4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608-B7AE-4442-A01A-943A1AD7B3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3934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14E8116-F6E2-1043-949D-B831A4043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A260-4F65-DF4A-ACCF-4A98C018891B}" type="datetimeFigureOut">
              <a:rPr lang="cs-CZ" smtClean="0"/>
              <a:t>10.10.2025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522A23E-81AE-5041-ADFF-CDAAF9DC3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1BC898-4099-D04E-BC9F-CA574EA48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608-B7AE-4442-A01A-943A1AD7B3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9566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FBF4A5-BB99-B14F-81FC-69BE848CD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BBA6DE-A87A-A84F-BAA0-7760DE640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7418F31-B788-7947-B7E9-4E50D035FC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B818710-51DB-C147-B4AE-140DD44A6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A260-4F65-DF4A-ACCF-4A98C018891B}" type="datetimeFigureOut">
              <a:rPr lang="cs-CZ" smtClean="0"/>
              <a:t>10.10.2025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7089357-5A4E-9443-AF78-6EC39700C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8AE1D8D-9AF6-AF40-A10B-FE07CEB0D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608-B7AE-4442-A01A-943A1AD7B3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6010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F3873F-C5AB-4B4A-A1CA-B757C0282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8211B48-FDCB-1F4B-BE0C-6E425201EA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011C09B-9821-A24E-A81B-5904E47F2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EE37E95-3C81-FE4D-961A-353ACDA01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A260-4F65-DF4A-ACCF-4A98C018891B}" type="datetimeFigureOut">
              <a:rPr lang="cs-CZ" smtClean="0"/>
              <a:t>10.10.2025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7FCA679-8DFA-8C43-94AF-917A71E39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E338643-C849-6849-8973-8FEA0A3BE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608-B7AE-4442-A01A-943A1AD7B3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1570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82E3A9E-956B-3745-B12B-7F16922A7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52BC223-C578-E349-9970-EB48B3139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E49F72C-01D0-9C46-898C-B922CEF139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0A260-4F65-DF4A-ACCF-4A98C018891B}" type="datetimeFigureOut">
              <a:rPr lang="cs-CZ" smtClean="0"/>
              <a:t>10.10.2025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270298D-F039-8146-81DC-7077319E33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7F9186A-7673-A14E-9E5A-AB42EADA30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FF608-B7AE-4442-A01A-943A1AD7B3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5944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10" Type="http://schemas.openxmlformats.org/officeDocument/2006/relationships/image" Target="../media/image60.jpeg"/><Relationship Id="rId4" Type="http://schemas.openxmlformats.org/officeDocument/2006/relationships/image" Target="../media/image54.jpeg"/><Relationship Id="rId9" Type="http://schemas.openxmlformats.org/officeDocument/2006/relationships/image" Target="../media/image5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emf"/><Relationship Id="rId4" Type="http://schemas.openxmlformats.org/officeDocument/2006/relationships/image" Target="../media/image8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4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25F8EA60-1D40-D945-BDE3-8F3F6106B495}"/>
              </a:ext>
            </a:extLst>
          </p:cNvPr>
          <p:cNvSpPr txBox="1"/>
          <p:nvPr/>
        </p:nvSpPr>
        <p:spPr>
          <a:xfrm>
            <a:off x="102438" y="1755490"/>
            <a:ext cx="11987118" cy="77752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ts val="6000"/>
              </a:lnSpc>
              <a:spcAft>
                <a:spcPts val="1200"/>
              </a:spcAft>
            </a:pPr>
            <a:r>
              <a:rPr lang="cs-CZ" sz="3200" b="1" dirty="0" smtClean="0">
                <a:solidFill>
                  <a:srgbClr val="00604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Český les: 20 let pod křídly CHKO</a:t>
            </a:r>
            <a:endParaRPr lang="cs-CZ" sz="3200" b="1" dirty="0">
              <a:solidFill>
                <a:srgbClr val="006047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E6D87B1-70B0-DE49-8FE7-1D9CCDB2DF3F}"/>
              </a:ext>
            </a:extLst>
          </p:cNvPr>
          <p:cNvSpPr txBox="1"/>
          <p:nvPr/>
        </p:nvSpPr>
        <p:spPr>
          <a:xfrm>
            <a:off x="4639454" y="4535116"/>
            <a:ext cx="2913083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října 2025</a:t>
            </a:r>
            <a:endParaRPr lang="cs-CZ" sz="24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A51E8B05-EF91-1143-8AA4-983037E4193E}"/>
              </a:ext>
            </a:extLst>
          </p:cNvPr>
          <p:cNvCxnSpPr/>
          <p:nvPr/>
        </p:nvCxnSpPr>
        <p:spPr>
          <a:xfrm>
            <a:off x="5283308" y="2849845"/>
            <a:ext cx="1440000" cy="0"/>
          </a:xfrm>
          <a:prstGeom prst="line">
            <a:avLst/>
          </a:prstGeom>
          <a:ln w="25400">
            <a:solidFill>
              <a:srgbClr val="84BF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bdélník 7">
            <a:extLst>
              <a:ext uri="{FF2B5EF4-FFF2-40B4-BE49-F238E27FC236}">
                <a16:creationId xmlns:a16="http://schemas.microsoft.com/office/drawing/2014/main" id="{231F6627-7280-8E47-9EAF-814EE4DB1F85}"/>
              </a:ext>
            </a:extLst>
          </p:cNvPr>
          <p:cNvSpPr/>
          <p:nvPr/>
        </p:nvSpPr>
        <p:spPr>
          <a:xfrm>
            <a:off x="3948263" y="6372000"/>
            <a:ext cx="42954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Agentura ochrany přírody a krajiny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3734" y="5011443"/>
            <a:ext cx="1475232" cy="96316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0049" y="4957020"/>
            <a:ext cx="1831665" cy="1017591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5E6D87B1-70B0-DE49-8FE7-1D9CCDB2DF3F}"/>
              </a:ext>
            </a:extLst>
          </p:cNvPr>
          <p:cNvSpPr txBox="1"/>
          <p:nvPr/>
        </p:nvSpPr>
        <p:spPr>
          <a:xfrm>
            <a:off x="3359355" y="3155781"/>
            <a:ext cx="5473283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Setkání příznivců Českého lesa</a:t>
            </a:r>
          </a:p>
          <a:p>
            <a:pPr algn="ctr"/>
            <a:endParaRPr lang="cs-CZ" sz="2400" b="1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Tomáš </a:t>
            </a:r>
            <a:r>
              <a:rPr lang="cs-CZ" sz="2400" b="1" dirty="0" err="1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Peckert</a:t>
            </a:r>
            <a:endParaRPr lang="cs-CZ" sz="24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00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5" name="TextovéPole 1"/>
          <p:cNvSpPr/>
          <p:nvPr/>
        </p:nvSpPr>
        <p:spPr>
          <a:xfrm>
            <a:off x="0" y="349799"/>
            <a:ext cx="11859768" cy="7992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000" b="1" spc="-1" noProof="0" dirty="0" smtClean="0">
                <a:solidFill>
                  <a:srgbClr val="006047"/>
                </a:solidFill>
                <a:latin typeface="Arial Black"/>
                <a:ea typeface="DejaVu Sans"/>
                <a:cs typeface="DejaVu Sans"/>
              </a:rPr>
              <a:t>Péče o chráněná území </a:t>
            </a:r>
            <a:endParaRPr kumimoji="0" lang="cs-CZ" sz="4000" b="1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527538" y="1354785"/>
            <a:ext cx="110607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na </a:t>
            </a:r>
            <a:r>
              <a:rPr lang="cs-CZ" sz="2400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zachování a zlepšování </a:t>
            </a:r>
            <a:r>
              <a:rPr lang="cs-CZ" sz="2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stavů předmětů </a:t>
            </a:r>
            <a:r>
              <a:rPr lang="cs-CZ" sz="2400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ochrany zvláště chráněných území a území soustavy Natura 2000 a podporu zvláště chráněných druhů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Rezervace a památky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Chráněné druhy rostlin a zvířat</a:t>
            </a:r>
            <a:endParaRPr lang="cs-CZ" sz="24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Skupina 18"/>
          <p:cNvGrpSpPr/>
          <p:nvPr/>
        </p:nvGrpSpPr>
        <p:grpSpPr>
          <a:xfrm>
            <a:off x="9585271" y="2296606"/>
            <a:ext cx="2242774" cy="3048139"/>
            <a:chOff x="9585271" y="2296606"/>
            <a:chExt cx="2242774" cy="3048139"/>
          </a:xfrm>
        </p:grpSpPr>
        <p:pic>
          <p:nvPicPr>
            <p:cNvPr id="11" name="Obrázek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0676" r="27876"/>
            <a:stretch>
              <a:fillRect/>
            </a:stretch>
          </p:blipFill>
          <p:spPr bwMode="auto">
            <a:xfrm>
              <a:off x="9593099" y="2296606"/>
              <a:ext cx="2234946" cy="3048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Nadpis 1"/>
            <p:cNvSpPr txBox="1">
              <a:spLocks/>
            </p:cNvSpPr>
            <p:nvPr/>
          </p:nvSpPr>
          <p:spPr>
            <a:xfrm>
              <a:off x="9585271" y="5046785"/>
              <a:ext cx="858318" cy="297960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</p:spPr>
          <p:txBody>
            <a:bodyPr/>
            <a:lstStyle/>
            <a:p>
              <a:pPr eaLnBrk="1" hangingPunct="1">
                <a:defRPr/>
              </a:pPr>
              <a:r>
                <a:rPr lang="cs-CZ" sz="1600" kern="0" dirty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kosení</a:t>
              </a:r>
            </a:p>
          </p:txBody>
        </p:sp>
      </p:grpSp>
      <p:grpSp>
        <p:nvGrpSpPr>
          <p:cNvPr id="18" name="Skupina 17"/>
          <p:cNvGrpSpPr/>
          <p:nvPr/>
        </p:nvGrpSpPr>
        <p:grpSpPr>
          <a:xfrm>
            <a:off x="6476710" y="3901281"/>
            <a:ext cx="2789638" cy="1859757"/>
            <a:chOff x="6476710" y="3901281"/>
            <a:chExt cx="2789638" cy="1859757"/>
          </a:xfrm>
        </p:grpSpPr>
        <p:pic>
          <p:nvPicPr>
            <p:cNvPr id="10" name="Obrázek 4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6712" y="3901281"/>
              <a:ext cx="2789636" cy="18597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Nadpis 1"/>
            <p:cNvSpPr txBox="1">
              <a:spLocks/>
            </p:cNvSpPr>
            <p:nvPr/>
          </p:nvSpPr>
          <p:spPr>
            <a:xfrm>
              <a:off x="6476710" y="5460383"/>
              <a:ext cx="1995485" cy="297960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</p:spPr>
          <p:txBody>
            <a:bodyPr/>
            <a:lstStyle/>
            <a:p>
              <a:pPr eaLnBrk="1" hangingPunct="1">
                <a:defRPr/>
              </a:pPr>
              <a:r>
                <a:rPr lang="cs-CZ" sz="1600" kern="0" dirty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r</a:t>
              </a:r>
              <a:r>
                <a:rPr lang="cs-CZ" sz="1600" kern="0" dirty="0" smtClean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ozrušování drnu</a:t>
              </a:r>
              <a:endParaRPr lang="cs-CZ" sz="1600" kern="0" dirty="0">
                <a:latin typeface="Arial" panose="020B0604020202020204" pitchFamily="34" charset="0"/>
                <a:ea typeface="+mj-ea"/>
                <a:cs typeface="Arial" panose="020B0604020202020204" pitchFamily="34" charset="0"/>
              </a:endParaRPr>
            </a:p>
          </p:txBody>
        </p:sp>
      </p:grpSp>
      <p:grpSp>
        <p:nvGrpSpPr>
          <p:cNvPr id="17" name="Skupina 16"/>
          <p:cNvGrpSpPr/>
          <p:nvPr/>
        </p:nvGrpSpPr>
        <p:grpSpPr>
          <a:xfrm>
            <a:off x="3442539" y="3901281"/>
            <a:ext cx="2707422" cy="1857062"/>
            <a:chOff x="3442539" y="3901281"/>
            <a:chExt cx="2707422" cy="1857062"/>
          </a:xfrm>
        </p:grpSpPr>
        <p:pic>
          <p:nvPicPr>
            <p:cNvPr id="9" name="Obrázek 2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2540" y="3901281"/>
              <a:ext cx="2707421" cy="1857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Nadpis 1"/>
            <p:cNvSpPr txBox="1">
              <a:spLocks/>
            </p:cNvSpPr>
            <p:nvPr/>
          </p:nvSpPr>
          <p:spPr>
            <a:xfrm>
              <a:off x="3442539" y="5460383"/>
              <a:ext cx="1810595" cy="297960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</p:spPr>
          <p:txBody>
            <a:bodyPr/>
            <a:lstStyle/>
            <a:p>
              <a:pPr eaLnBrk="1" hangingPunct="1">
                <a:defRPr/>
              </a:pPr>
              <a:r>
                <a:rPr lang="cs-CZ" sz="1600" kern="0" dirty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e</a:t>
              </a:r>
              <a:r>
                <a:rPr lang="cs-CZ" sz="1600" kern="0" dirty="0" smtClean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xtenzivní pastva</a:t>
              </a:r>
              <a:endParaRPr lang="cs-CZ" sz="1600" kern="0" dirty="0">
                <a:latin typeface="Arial" panose="020B0604020202020204" pitchFamily="34" charset="0"/>
                <a:ea typeface="+mj-ea"/>
                <a:cs typeface="Arial" panose="020B0604020202020204" pitchFamily="34" charset="0"/>
              </a:endParaRPr>
            </a:p>
          </p:txBody>
        </p:sp>
      </p:grpSp>
      <p:grpSp>
        <p:nvGrpSpPr>
          <p:cNvPr id="4" name="Skupina 3"/>
          <p:cNvGrpSpPr/>
          <p:nvPr/>
        </p:nvGrpSpPr>
        <p:grpSpPr>
          <a:xfrm>
            <a:off x="413864" y="3901281"/>
            <a:ext cx="2701925" cy="1821774"/>
            <a:chOff x="413864" y="3901281"/>
            <a:chExt cx="2701925" cy="1821774"/>
          </a:xfrm>
        </p:grpSpPr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864" y="3901281"/>
              <a:ext cx="2701925" cy="1801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Nadpis 1"/>
            <p:cNvSpPr txBox="1">
              <a:spLocks/>
            </p:cNvSpPr>
            <p:nvPr/>
          </p:nvSpPr>
          <p:spPr>
            <a:xfrm>
              <a:off x="413864" y="5425095"/>
              <a:ext cx="2058748" cy="297960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</p:spPr>
          <p:txBody>
            <a:bodyPr/>
            <a:lstStyle/>
            <a:p>
              <a:pPr eaLnBrk="1" hangingPunct="1">
                <a:defRPr/>
              </a:pPr>
              <a:r>
                <a:rPr lang="cs-CZ" sz="1600" kern="0" dirty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v</a:t>
              </a:r>
              <a:r>
                <a:rPr lang="cs-CZ" sz="1600" kern="0" dirty="0" smtClean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yřezávání náletu</a:t>
              </a:r>
              <a:endParaRPr lang="cs-CZ" sz="1600" kern="0" dirty="0">
                <a:latin typeface="Arial" panose="020B0604020202020204" pitchFamily="34" charset="0"/>
                <a:ea typeface="+mj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069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7" name="TextovéPole 1"/>
          <p:cNvSpPr/>
          <p:nvPr/>
        </p:nvSpPr>
        <p:spPr>
          <a:xfrm>
            <a:off x="-3918858" y="6108286"/>
            <a:ext cx="11859768" cy="7497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spc="-1" noProof="0" dirty="0" smtClean="0">
                <a:solidFill>
                  <a:schemeClr val="bg1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Péče o chráněná území </a:t>
            </a:r>
            <a:endParaRPr kumimoji="0" lang="cs-CZ" sz="2400" b="1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72595" y="423362"/>
            <a:ext cx="1135867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let péče v číslech</a:t>
            </a:r>
            <a:endParaRPr lang="cs-CZ" sz="40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32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Luční managementy		- 	</a:t>
            </a:r>
            <a:r>
              <a:rPr lang="cs-CZ" sz="28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853</a:t>
            </a:r>
            <a:r>
              <a:rPr lang="cs-CZ" sz="28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8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Nelesní výsadba			-	</a:t>
            </a:r>
            <a:r>
              <a:rPr lang="cs-CZ" sz="28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3 061 </a:t>
            </a:r>
            <a:r>
              <a:rPr lang="cs-CZ" sz="28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8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Výsadba v lese (MZD)		-	</a:t>
            </a:r>
            <a:r>
              <a:rPr lang="cs-CZ" sz="28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56 431 </a:t>
            </a:r>
            <a:r>
              <a:rPr lang="cs-CZ" sz="28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8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Tůně					- 	</a:t>
            </a:r>
            <a:r>
              <a:rPr lang="cs-CZ" sz="28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r>
              <a:rPr lang="cs-CZ" sz="28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8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Likvidace invazních rostlin	- 	</a:t>
            </a:r>
            <a:r>
              <a:rPr lang="cs-CZ" sz="28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</a:t>
            </a:r>
            <a:r>
              <a:rPr lang="cs-CZ" sz="28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 </a:t>
            </a:r>
          </a:p>
        </p:txBody>
      </p:sp>
    </p:spTree>
    <p:extLst>
      <p:ext uri="{BB962C8B-B14F-4D97-AF65-F5344CB8AC3E}">
        <p14:creationId xmlns:p14="http://schemas.microsoft.com/office/powerpoint/2010/main" val="388847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7" name="TextovéPole 1"/>
          <p:cNvSpPr/>
          <p:nvPr/>
        </p:nvSpPr>
        <p:spPr>
          <a:xfrm>
            <a:off x="-3918858" y="6108286"/>
            <a:ext cx="11859768" cy="7497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spc="-1" noProof="0" dirty="0" smtClean="0">
                <a:solidFill>
                  <a:schemeClr val="bg1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Péče o chráněná území </a:t>
            </a:r>
            <a:endParaRPr kumimoji="0" lang="cs-CZ" sz="2400" b="1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</p:txBody>
      </p:sp>
      <p:sp>
        <p:nvSpPr>
          <p:cNvPr id="12" name="Zástupný symbol pro obsah 2"/>
          <p:cNvSpPr>
            <a:spLocks noGrp="1"/>
          </p:cNvSpPr>
          <p:nvPr>
            <p:ph idx="1"/>
          </p:nvPr>
        </p:nvSpPr>
        <p:spPr bwMode="auto">
          <a:xfrm>
            <a:off x="483504" y="322993"/>
            <a:ext cx="4303100" cy="1712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buFontTx/>
              <a:buNone/>
            </a:pPr>
            <a:r>
              <a:rPr lang="cs-CZ" alt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NPP Na Požárech</a:t>
            </a:r>
          </a:p>
        </p:txBody>
      </p:sp>
      <p:sp>
        <p:nvSpPr>
          <p:cNvPr id="20" name="Zástupný symbol pro obsah 2"/>
          <p:cNvSpPr txBox="1">
            <a:spLocks/>
          </p:cNvSpPr>
          <p:nvPr/>
        </p:nvSpPr>
        <p:spPr bwMode="auto">
          <a:xfrm>
            <a:off x="3640235" y="3526210"/>
            <a:ext cx="1504950" cy="288925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200" kern="0" dirty="0">
                <a:latin typeface="Arial" panose="020B0604020202020204" pitchFamily="34" charset="0"/>
                <a:cs typeface="Arial" panose="020B0604020202020204" pitchFamily="34" charset="0"/>
              </a:rPr>
              <a:t>pětiprstka </a:t>
            </a:r>
            <a:r>
              <a:rPr lang="cs-CZ" sz="1200" kern="0" dirty="0" err="1">
                <a:latin typeface="Arial" panose="020B0604020202020204" pitchFamily="34" charset="0"/>
                <a:cs typeface="Arial" panose="020B0604020202020204" pitchFamily="34" charset="0"/>
              </a:rPr>
              <a:t>žežulník</a:t>
            </a:r>
            <a:r>
              <a:rPr lang="cs-CZ" sz="1600" kern="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360" y="1024919"/>
            <a:ext cx="5047645" cy="4963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Skupina 3"/>
          <p:cNvGrpSpPr/>
          <p:nvPr/>
        </p:nvGrpSpPr>
        <p:grpSpPr>
          <a:xfrm>
            <a:off x="5625503" y="1726711"/>
            <a:ext cx="6145278" cy="4176848"/>
            <a:chOff x="5604979" y="1024919"/>
            <a:chExt cx="6145278" cy="4176848"/>
          </a:xfrm>
        </p:grpSpPr>
        <p:grpSp>
          <p:nvGrpSpPr>
            <p:cNvPr id="3" name="Skupina 2"/>
            <p:cNvGrpSpPr/>
            <p:nvPr/>
          </p:nvGrpSpPr>
          <p:grpSpPr>
            <a:xfrm>
              <a:off x="5625503" y="1024919"/>
              <a:ext cx="6124754" cy="4176848"/>
              <a:chOff x="5708554" y="1434293"/>
              <a:chExt cx="6124754" cy="4176848"/>
            </a:xfrm>
          </p:grpSpPr>
          <p:pic>
            <p:nvPicPr>
              <p:cNvPr id="25" name="obrázek 2" descr="C:\Users\marketa.dortova\Pictures\Desktop\DSC_2108.jpg"/>
              <p:cNvPicPr>
                <a:picLocks noChangeAspect="1" noChangeArrowheads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08554" y="1434293"/>
                <a:ext cx="2968853" cy="19739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" name="Obrázek 7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08554" y="3630069"/>
                <a:ext cx="2979326" cy="19810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" name="Obrázek 6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73854" y="1434293"/>
                <a:ext cx="2959454" cy="19739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" name="Obrázek 9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73854" y="3604778"/>
                <a:ext cx="2946663" cy="19594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9" name="Zástupný symbol pro obsah 2"/>
            <p:cNvSpPr txBox="1">
              <a:spLocks/>
            </p:cNvSpPr>
            <p:nvPr/>
          </p:nvSpPr>
          <p:spPr bwMode="auto">
            <a:xfrm>
              <a:off x="5604979" y="2749510"/>
              <a:ext cx="571886" cy="288925"/>
            </a:xfrm>
            <a:prstGeom prst="rect">
              <a:avLst/>
            </a:prstGeom>
            <a:solidFill>
              <a:schemeClr val="bg1">
                <a:alpha val="37000"/>
              </a:schemeClr>
            </a:solidFill>
            <a:ln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defRPr/>
              </a:pPr>
              <a:r>
                <a:rPr lang="cs-CZ" sz="1200" kern="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2017</a:t>
              </a:r>
              <a:endParaRPr lang="cs-CZ" sz="1600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spcBef>
                  <a:spcPct val="20000"/>
                </a:spcBef>
                <a:defRPr/>
              </a:pPr>
              <a:endParaRPr lang="cs-CZ" sz="1600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spcBef>
                  <a:spcPct val="20000"/>
                </a:spcBef>
                <a:buFontTx/>
                <a:buChar char="•"/>
                <a:defRPr/>
              </a:pPr>
              <a:endParaRPr lang="cs-CZ" sz="1600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spcBef>
                  <a:spcPct val="20000"/>
                </a:spcBef>
                <a:buFontTx/>
                <a:buChar char="•"/>
                <a:defRPr/>
              </a:pPr>
              <a:endParaRPr lang="cs-CZ" sz="3200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Zástupný symbol pro obsah 2"/>
            <p:cNvSpPr txBox="1">
              <a:spLocks/>
            </p:cNvSpPr>
            <p:nvPr/>
          </p:nvSpPr>
          <p:spPr bwMode="auto">
            <a:xfrm>
              <a:off x="5604979" y="4912842"/>
              <a:ext cx="571886" cy="288925"/>
            </a:xfrm>
            <a:prstGeom prst="rect">
              <a:avLst/>
            </a:prstGeom>
            <a:solidFill>
              <a:schemeClr val="bg1">
                <a:alpha val="37000"/>
              </a:schemeClr>
            </a:solidFill>
            <a:ln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defRPr/>
              </a:pPr>
              <a:r>
                <a:rPr lang="cs-CZ" sz="1200" kern="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2017</a:t>
              </a:r>
              <a:endParaRPr lang="cs-CZ" sz="1600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spcBef>
                  <a:spcPct val="20000"/>
                </a:spcBef>
                <a:defRPr/>
              </a:pPr>
              <a:endParaRPr lang="cs-CZ" sz="1600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spcBef>
                  <a:spcPct val="20000"/>
                </a:spcBef>
                <a:buFontTx/>
                <a:buChar char="•"/>
                <a:defRPr/>
              </a:pPr>
              <a:endParaRPr lang="cs-CZ" sz="1600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spcBef>
                  <a:spcPct val="20000"/>
                </a:spcBef>
                <a:buFontTx/>
                <a:buChar char="•"/>
                <a:defRPr/>
              </a:pPr>
              <a:endParaRPr lang="cs-CZ" sz="3200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Zástupný symbol pro obsah 2"/>
            <p:cNvSpPr txBox="1">
              <a:spLocks/>
            </p:cNvSpPr>
            <p:nvPr/>
          </p:nvSpPr>
          <p:spPr bwMode="auto">
            <a:xfrm>
              <a:off x="8790802" y="2709896"/>
              <a:ext cx="894373" cy="288925"/>
            </a:xfrm>
            <a:prstGeom prst="rect">
              <a:avLst/>
            </a:prstGeom>
            <a:solidFill>
              <a:schemeClr val="bg1">
                <a:alpha val="37000"/>
              </a:schemeClr>
            </a:solidFill>
            <a:ln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defRPr/>
              </a:pPr>
              <a:r>
                <a:rPr lang="cs-CZ" sz="1200" kern="0" dirty="0">
                  <a:latin typeface="Arial" panose="020B0604020202020204" pitchFamily="34" charset="0"/>
                  <a:cs typeface="Arial" panose="020B0604020202020204" pitchFamily="34" charset="0"/>
                </a:rPr>
                <a:t>v</a:t>
              </a:r>
              <a:r>
                <a:rPr lang="cs-CZ" sz="1200" kern="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průběhu</a:t>
              </a:r>
              <a:endParaRPr lang="cs-CZ" sz="1600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spcBef>
                  <a:spcPct val="20000"/>
                </a:spcBef>
                <a:defRPr/>
              </a:pPr>
              <a:endParaRPr lang="cs-CZ" sz="1600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spcBef>
                  <a:spcPct val="20000"/>
                </a:spcBef>
                <a:buFontTx/>
                <a:buChar char="•"/>
                <a:defRPr/>
              </a:pPr>
              <a:endParaRPr lang="cs-CZ" sz="1600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spcBef>
                  <a:spcPct val="20000"/>
                </a:spcBef>
                <a:buFontTx/>
                <a:buChar char="•"/>
                <a:defRPr/>
              </a:pPr>
              <a:endParaRPr lang="cs-CZ" sz="3200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Zástupný symbol pro obsah 2"/>
            <p:cNvSpPr txBox="1">
              <a:spLocks/>
            </p:cNvSpPr>
            <p:nvPr/>
          </p:nvSpPr>
          <p:spPr bwMode="auto">
            <a:xfrm>
              <a:off x="8781472" y="4865903"/>
              <a:ext cx="571886" cy="288925"/>
            </a:xfrm>
            <a:prstGeom prst="rect">
              <a:avLst/>
            </a:prstGeom>
            <a:solidFill>
              <a:schemeClr val="bg1">
                <a:alpha val="37000"/>
              </a:schemeClr>
            </a:solidFill>
            <a:ln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defRPr/>
              </a:pPr>
              <a:r>
                <a:rPr lang="cs-CZ" sz="1200" kern="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2023</a:t>
              </a:r>
              <a:endParaRPr lang="cs-CZ" sz="1600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spcBef>
                  <a:spcPct val="20000"/>
                </a:spcBef>
                <a:defRPr/>
              </a:pPr>
              <a:endParaRPr lang="cs-CZ" sz="1600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spcBef>
                  <a:spcPct val="20000"/>
                </a:spcBef>
                <a:buFontTx/>
                <a:buChar char="•"/>
                <a:defRPr/>
              </a:pPr>
              <a:endParaRPr lang="cs-CZ" sz="1600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spcBef>
                  <a:spcPct val="20000"/>
                </a:spcBef>
                <a:buFontTx/>
                <a:buChar char="•"/>
                <a:defRPr/>
              </a:pPr>
              <a:endParaRPr lang="cs-CZ" sz="3200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3" name="TextovéPole 32"/>
          <p:cNvSpPr txBox="1"/>
          <p:nvPr/>
        </p:nvSpPr>
        <p:spPr>
          <a:xfrm>
            <a:off x="5610916" y="449438"/>
            <a:ext cx="615706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1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ha - projekt </a:t>
            </a:r>
            <a:r>
              <a:rPr lang="cs-CZ" sz="1400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cs-CZ" sz="1400" b="1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Operačního programu životního prostředí (</a:t>
            </a:r>
            <a:r>
              <a:rPr lang="cs-CZ" sz="1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OPŽP)</a:t>
            </a:r>
            <a:r>
              <a:rPr lang="cs-CZ" sz="1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- obnovní </a:t>
            </a:r>
            <a:r>
              <a:rPr lang="cs-CZ" sz="1400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</a:t>
            </a:r>
            <a:r>
              <a:rPr lang="cs-CZ" sz="1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</a:t>
            </a:r>
            <a:r>
              <a:rPr lang="cs-CZ" sz="1400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zachování mokřadních </a:t>
            </a:r>
            <a:r>
              <a:rPr lang="cs-CZ" sz="1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společenstev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1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ha - </a:t>
            </a:r>
            <a:r>
              <a:rPr lang="cs-CZ" sz="1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péče o krajinu</a:t>
            </a:r>
            <a:endParaRPr lang="cs-CZ" sz="14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cs-CZ" sz="11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75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7" name="TextovéPole 1"/>
          <p:cNvSpPr/>
          <p:nvPr/>
        </p:nvSpPr>
        <p:spPr>
          <a:xfrm>
            <a:off x="-3918858" y="6108286"/>
            <a:ext cx="11859768" cy="7497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spc="-1" noProof="0" dirty="0" smtClean="0">
                <a:solidFill>
                  <a:schemeClr val="bg1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Péče o chráněná území </a:t>
            </a:r>
            <a:endParaRPr kumimoji="0" lang="cs-CZ" sz="2400" b="1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</p:txBody>
      </p:sp>
      <p:pic>
        <p:nvPicPr>
          <p:cNvPr id="12" name="Obrázek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2906" y="309198"/>
            <a:ext cx="4075390" cy="274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áze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3993" y="285107"/>
            <a:ext cx="4119456" cy="2745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8603" y="3302573"/>
            <a:ext cx="4075390" cy="2716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ázek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77375" y="3263365"/>
            <a:ext cx="4191368" cy="2794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484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pic>
        <p:nvPicPr>
          <p:cNvPr id="10" name="Obrázek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135" y="394618"/>
            <a:ext cx="4000857" cy="2505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ázek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61432" y="396556"/>
            <a:ext cx="4047678" cy="2503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ázek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0928" y="230470"/>
            <a:ext cx="1836361" cy="275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ázek 1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2348" y="3196577"/>
            <a:ext cx="3734968" cy="2805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ázek 1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5088" y="3153576"/>
            <a:ext cx="3567532" cy="2891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Zástupný symbol pro obsah 2"/>
          <p:cNvSpPr txBox="1">
            <a:spLocks/>
          </p:cNvSpPr>
          <p:nvPr/>
        </p:nvSpPr>
        <p:spPr bwMode="auto">
          <a:xfrm>
            <a:off x="6708773" y="5756120"/>
            <a:ext cx="1511300" cy="296863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200" kern="0" dirty="0">
                <a:latin typeface="Arial" panose="020B0604020202020204" pitchFamily="34" charset="0"/>
                <a:cs typeface="Arial" panose="020B0604020202020204" pitchFamily="34" charset="0"/>
              </a:rPr>
              <a:t>perleťovec severní</a:t>
            </a:r>
            <a:r>
              <a:rPr lang="cs-CZ" sz="1600" kern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ástupný symbol pro obsah 2"/>
          <p:cNvSpPr txBox="1">
            <a:spLocks/>
          </p:cNvSpPr>
          <p:nvPr/>
        </p:nvSpPr>
        <p:spPr bwMode="auto">
          <a:xfrm>
            <a:off x="1964697" y="5714583"/>
            <a:ext cx="1579562" cy="271463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střevlík </a:t>
            </a:r>
            <a:r>
              <a:rPr lang="cs-CZ" sz="1200" dirty="0" err="1">
                <a:latin typeface="Arial" panose="020B0604020202020204" pitchFamily="34" charset="0"/>
                <a:cs typeface="Arial" panose="020B0604020202020204" pitchFamily="34" charset="0"/>
              </a:rPr>
              <a:t>Ménétriésův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cs-CZ" sz="1600" kern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Zástupný symbol pro obsah 2"/>
          <p:cNvSpPr txBox="1">
            <a:spLocks/>
          </p:cNvSpPr>
          <p:nvPr/>
        </p:nvSpPr>
        <p:spPr bwMode="auto">
          <a:xfrm>
            <a:off x="681135" y="2645262"/>
            <a:ext cx="1089026" cy="274637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všivec lesní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cs-CZ" sz="1600" kern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Zástupný symbol pro obsah 2"/>
          <p:cNvSpPr txBox="1">
            <a:spLocks/>
          </p:cNvSpPr>
          <p:nvPr/>
        </p:nvSpPr>
        <p:spPr bwMode="auto">
          <a:xfrm>
            <a:off x="5170928" y="2720608"/>
            <a:ext cx="1446213" cy="263525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200" dirty="0" err="1">
                <a:latin typeface="Arial" panose="020B0604020202020204" pitchFamily="34" charset="0"/>
                <a:cs typeface="Arial" panose="020B0604020202020204" pitchFamily="34" charset="0"/>
              </a:rPr>
              <a:t>prstnatec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 májový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cs-CZ" sz="1600" kern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Zástupný symbol pro obsah 2"/>
          <p:cNvSpPr txBox="1">
            <a:spLocks/>
          </p:cNvSpPr>
          <p:nvPr/>
        </p:nvSpPr>
        <p:spPr bwMode="auto">
          <a:xfrm>
            <a:off x="7561432" y="2645262"/>
            <a:ext cx="1446213" cy="265113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klikva bahenní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cs-CZ" sz="1600" kern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Zástupný symbol pro obsah 2"/>
          <p:cNvSpPr txBox="1">
            <a:spLocks/>
          </p:cNvSpPr>
          <p:nvPr/>
        </p:nvSpPr>
        <p:spPr bwMode="auto">
          <a:xfrm>
            <a:off x="4481151" y="5726927"/>
            <a:ext cx="1225550" cy="1968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© Z. Papoušek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cs-CZ" sz="1600" kern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Zástupný symbol pro obsah 2"/>
          <p:cNvSpPr txBox="1">
            <a:spLocks/>
          </p:cNvSpPr>
          <p:nvPr/>
        </p:nvSpPr>
        <p:spPr bwMode="auto">
          <a:xfrm>
            <a:off x="9314683" y="5799009"/>
            <a:ext cx="1147763" cy="198437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© V. Otruba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cs-CZ" sz="1600" kern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ovéPole 1"/>
          <p:cNvSpPr/>
          <p:nvPr/>
        </p:nvSpPr>
        <p:spPr>
          <a:xfrm>
            <a:off x="-3918858" y="6052983"/>
            <a:ext cx="11859768" cy="860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spc="-1" noProof="0" dirty="0" smtClean="0">
                <a:solidFill>
                  <a:schemeClr val="bg1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Péče o chráněná území </a:t>
            </a:r>
            <a:endParaRPr kumimoji="0" lang="cs-CZ" sz="2400" b="1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19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7" name="TextovéPole 1"/>
          <p:cNvSpPr/>
          <p:nvPr/>
        </p:nvSpPr>
        <p:spPr>
          <a:xfrm>
            <a:off x="-3918858" y="6108286"/>
            <a:ext cx="11859768" cy="7497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spc="-1" noProof="0" dirty="0" smtClean="0">
                <a:solidFill>
                  <a:schemeClr val="bg1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Péče o chráněná území </a:t>
            </a:r>
            <a:endParaRPr kumimoji="0" lang="cs-CZ" sz="2400" b="1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0910" y="3807765"/>
            <a:ext cx="3232327" cy="215488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595" y="3807765"/>
            <a:ext cx="3266498" cy="217766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1420" y="3799486"/>
            <a:ext cx="3257162" cy="2171441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572595" y="423362"/>
            <a:ext cx="106006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Pastva </a:t>
            </a:r>
            <a:r>
              <a:rPr lang="cs-CZ" sz="2400" b="1" dirty="0" err="1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jaků</a:t>
            </a:r>
            <a:endParaRPr lang="cs-CZ" sz="24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ČSOP </a:t>
            </a:r>
            <a:r>
              <a:rPr lang="cs-CZ" sz="2400" dirty="0" err="1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Libosváry</a:t>
            </a:r>
            <a:endParaRPr lang="cs-CZ" sz="24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Kříženec koně, krávy a prasete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Nenáročný druh vhodný na podmáčené a na živiny chudé lokality</a:t>
            </a:r>
          </a:p>
          <a:p>
            <a:r>
              <a:rPr lang="cs-CZ" sz="2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(PP Veský mlýn, EVL a NPP Na požárech)</a:t>
            </a:r>
          </a:p>
        </p:txBody>
      </p:sp>
    </p:spTree>
    <p:extLst>
      <p:ext uri="{BB962C8B-B14F-4D97-AF65-F5344CB8AC3E}">
        <p14:creationId xmlns:p14="http://schemas.microsoft.com/office/powerpoint/2010/main" val="39468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7" name="TextovéPole 1"/>
          <p:cNvSpPr/>
          <p:nvPr/>
        </p:nvSpPr>
        <p:spPr>
          <a:xfrm>
            <a:off x="-3918858" y="6108286"/>
            <a:ext cx="11859768" cy="7497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spc="-1" noProof="0" dirty="0" smtClean="0">
                <a:solidFill>
                  <a:schemeClr val="bg1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Péče o chráněná území </a:t>
            </a:r>
            <a:endParaRPr kumimoji="0" lang="cs-CZ" sz="2400" b="1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</p:txBody>
      </p:sp>
      <p:sp>
        <p:nvSpPr>
          <p:cNvPr id="12" name="Zástupný symbol pro obsah 2"/>
          <p:cNvSpPr>
            <a:spLocks noGrp="1"/>
          </p:cNvSpPr>
          <p:nvPr>
            <p:ph idx="1"/>
          </p:nvPr>
        </p:nvSpPr>
        <p:spPr bwMode="auto">
          <a:xfrm>
            <a:off x="447807" y="322993"/>
            <a:ext cx="8229600" cy="1712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buFontTx/>
              <a:buNone/>
            </a:pPr>
            <a:r>
              <a:rPr lang="cs-CZ" alt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EVL Niva Nemanického potoka 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807" y="1179449"/>
            <a:ext cx="3349653" cy="475236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58" b="533"/>
          <a:stretch/>
        </p:blipFill>
        <p:spPr>
          <a:xfrm>
            <a:off x="4190068" y="3255575"/>
            <a:ext cx="3629655" cy="2415491"/>
          </a:xfrm>
          <a:prstGeom prst="rect">
            <a:avLst/>
          </a:prstGeom>
        </p:spPr>
      </p:pic>
      <p:sp>
        <p:nvSpPr>
          <p:cNvPr id="24" name="TextovéPole 23"/>
          <p:cNvSpPr txBox="1"/>
          <p:nvPr/>
        </p:nvSpPr>
        <p:spPr>
          <a:xfrm>
            <a:off x="4096395" y="1167179"/>
            <a:ext cx="69218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Území o cca 700 ha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2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roce 2023 podepsána veřejnoprávní dohoda s většinovým vlastníkem o péči o území</a:t>
            </a:r>
            <a:endParaRPr lang="cs-CZ" sz="24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2973" y="3255575"/>
            <a:ext cx="3622872" cy="241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84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7" name="TextovéPole 1"/>
          <p:cNvSpPr/>
          <p:nvPr/>
        </p:nvSpPr>
        <p:spPr>
          <a:xfrm>
            <a:off x="-3918858" y="6108286"/>
            <a:ext cx="11859768" cy="7497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spc="-1" noProof="0" dirty="0" smtClean="0">
                <a:solidFill>
                  <a:schemeClr val="bg1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Péče o chráněná území </a:t>
            </a:r>
            <a:endParaRPr kumimoji="0" lang="cs-CZ" sz="2400" b="1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</p:txBody>
      </p:sp>
      <p:sp>
        <p:nvSpPr>
          <p:cNvPr id="12" name="Zástupný symbol pro obsah 2"/>
          <p:cNvSpPr>
            <a:spLocks noGrp="1"/>
          </p:cNvSpPr>
          <p:nvPr>
            <p:ph idx="1"/>
          </p:nvPr>
        </p:nvSpPr>
        <p:spPr bwMode="auto">
          <a:xfrm>
            <a:off x="447807" y="322993"/>
            <a:ext cx="8229600" cy="1712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buFontTx/>
              <a:buNone/>
            </a:pPr>
            <a:r>
              <a:rPr lang="cs-CZ" alt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EVL Niva Nemanického potoka </a:t>
            </a:r>
          </a:p>
        </p:txBody>
      </p:sp>
      <p:grpSp>
        <p:nvGrpSpPr>
          <p:cNvPr id="3" name="Skupina 2"/>
          <p:cNvGrpSpPr/>
          <p:nvPr/>
        </p:nvGrpSpPr>
        <p:grpSpPr>
          <a:xfrm>
            <a:off x="447807" y="3071695"/>
            <a:ext cx="1883494" cy="2860122"/>
            <a:chOff x="9574262" y="1265364"/>
            <a:chExt cx="1883494" cy="2860122"/>
          </a:xfrm>
        </p:grpSpPr>
        <p:pic>
          <p:nvPicPr>
            <p:cNvPr id="18" name="Obrázek 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85271" y="1265364"/>
              <a:ext cx="1872485" cy="2818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Zástupný symbol pro obsah 2"/>
            <p:cNvSpPr txBox="1">
              <a:spLocks/>
            </p:cNvSpPr>
            <p:nvPr/>
          </p:nvSpPr>
          <p:spPr bwMode="auto">
            <a:xfrm>
              <a:off x="9574262" y="3852436"/>
              <a:ext cx="1371600" cy="273050"/>
            </a:xfrm>
            <a:prstGeom prst="rect">
              <a:avLst/>
            </a:prstGeom>
            <a:solidFill>
              <a:schemeClr val="bg1">
                <a:alpha val="37000"/>
              </a:schemeClr>
            </a:solidFill>
            <a:ln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defRPr/>
              </a:pPr>
              <a:r>
                <a:rPr lang="cs-CZ" sz="1200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prstnatec</a:t>
              </a:r>
              <a:r>
                <a:rPr lang="cs-CZ" sz="1200" kern="0" dirty="0">
                  <a:latin typeface="Arial" panose="020B0604020202020204" pitchFamily="34" charset="0"/>
                  <a:cs typeface="Arial" panose="020B0604020202020204" pitchFamily="34" charset="0"/>
                </a:rPr>
                <a:t> májový</a:t>
              </a:r>
              <a:r>
                <a:rPr lang="cs-CZ" sz="1600" kern="0" dirty="0">
                  <a:latin typeface="Arial" panose="020B0604020202020204" pitchFamily="34" charset="0"/>
                  <a:cs typeface="Arial" panose="020B0604020202020204" pitchFamily="34" charset="0"/>
                </a:rPr>
                <a:t>		</a:t>
              </a:r>
            </a:p>
            <a:p>
              <a:pPr marL="342900" indent="-342900">
                <a:spcBef>
                  <a:spcPct val="20000"/>
                </a:spcBef>
                <a:defRPr/>
              </a:pPr>
              <a:endParaRPr lang="cs-CZ" sz="1600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spcBef>
                  <a:spcPct val="20000"/>
                </a:spcBef>
                <a:buFontTx/>
                <a:buChar char="•"/>
                <a:defRPr/>
              </a:pPr>
              <a:endParaRPr lang="cs-CZ" sz="1600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spcBef>
                  <a:spcPct val="20000"/>
                </a:spcBef>
                <a:buFontTx/>
                <a:buChar char="•"/>
                <a:defRPr/>
              </a:pPr>
              <a:endParaRPr lang="cs-CZ" sz="3200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Obrázek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031" y="1012799"/>
            <a:ext cx="2674443" cy="178316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2698" y="1040030"/>
            <a:ext cx="2633742" cy="1755828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4062" y="3014286"/>
            <a:ext cx="1925119" cy="2887678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7100" y="3052583"/>
            <a:ext cx="1891163" cy="2837275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1358" y="460130"/>
            <a:ext cx="4321167" cy="287311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1024" y="3603895"/>
            <a:ext cx="1948361" cy="1959623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03" t="7558" r="4103"/>
          <a:stretch/>
        </p:blipFill>
        <p:spPr>
          <a:xfrm>
            <a:off x="9421942" y="3603895"/>
            <a:ext cx="2413974" cy="1959623"/>
          </a:xfrm>
          <a:prstGeom prst="rect">
            <a:avLst/>
          </a:prstGeom>
        </p:spPr>
      </p:pic>
      <p:sp>
        <p:nvSpPr>
          <p:cNvPr id="20" name="Zástupný symbol pro obsah 2"/>
          <p:cNvSpPr txBox="1">
            <a:spLocks/>
          </p:cNvSpPr>
          <p:nvPr/>
        </p:nvSpPr>
        <p:spPr bwMode="auto">
          <a:xfrm>
            <a:off x="2666785" y="5628914"/>
            <a:ext cx="1200135" cy="273050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200" kern="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cs-CZ" sz="12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eřáb popelavý</a:t>
            </a: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Zástupný symbol pro obsah 2"/>
          <p:cNvSpPr txBox="1">
            <a:spLocks/>
          </p:cNvSpPr>
          <p:nvPr/>
        </p:nvSpPr>
        <p:spPr bwMode="auto">
          <a:xfrm>
            <a:off x="4914062" y="5652692"/>
            <a:ext cx="1123181" cy="273050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200" kern="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cs-CZ" sz="12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hřástal polní</a:t>
            </a: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Zástupný symbol pro obsah 2"/>
          <p:cNvSpPr txBox="1">
            <a:spLocks/>
          </p:cNvSpPr>
          <p:nvPr/>
        </p:nvSpPr>
        <p:spPr bwMode="auto">
          <a:xfrm>
            <a:off x="7151024" y="5297518"/>
            <a:ext cx="1371600" cy="273050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200" kern="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sz="12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ochna bahenní</a:t>
            </a: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Zástupný symbol pro obsah 2"/>
          <p:cNvSpPr txBox="1">
            <a:spLocks/>
          </p:cNvSpPr>
          <p:nvPr/>
        </p:nvSpPr>
        <p:spPr bwMode="auto">
          <a:xfrm>
            <a:off x="693652" y="2526261"/>
            <a:ext cx="727524" cy="273050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200" kern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12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ýl rudý</a:t>
            </a: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Zástupný symbol pro obsah 2"/>
          <p:cNvSpPr txBox="1">
            <a:spLocks/>
          </p:cNvSpPr>
          <p:nvPr/>
        </p:nvSpPr>
        <p:spPr bwMode="auto">
          <a:xfrm>
            <a:off x="3622681" y="2527858"/>
            <a:ext cx="1169656" cy="273050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200" kern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12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obr evropský</a:t>
            </a: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Zástupný symbol pro obsah 2"/>
          <p:cNvSpPr txBox="1">
            <a:spLocks/>
          </p:cNvSpPr>
          <p:nvPr/>
        </p:nvSpPr>
        <p:spPr bwMode="auto">
          <a:xfrm>
            <a:off x="9411228" y="5304568"/>
            <a:ext cx="1209032" cy="273050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200" kern="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12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achta trojlistá</a:t>
            </a: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3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7" name="TextovéPole 1"/>
          <p:cNvSpPr/>
          <p:nvPr/>
        </p:nvSpPr>
        <p:spPr>
          <a:xfrm>
            <a:off x="-3918858" y="6108286"/>
            <a:ext cx="11859768" cy="7497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spc="-1" noProof="0" dirty="0" smtClean="0">
                <a:solidFill>
                  <a:schemeClr val="bg1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Péče o chráněná území </a:t>
            </a:r>
            <a:endParaRPr kumimoji="0" lang="cs-CZ" sz="2400" b="1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</p:txBody>
      </p:sp>
      <p:sp>
        <p:nvSpPr>
          <p:cNvPr id="12" name="Zástupný symbol pro obsah 2"/>
          <p:cNvSpPr>
            <a:spLocks noGrp="1"/>
          </p:cNvSpPr>
          <p:nvPr>
            <p:ph idx="1"/>
          </p:nvPr>
        </p:nvSpPr>
        <p:spPr bwMode="auto">
          <a:xfrm>
            <a:off x="447807" y="561621"/>
            <a:ext cx="8229600" cy="1712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buFontTx/>
              <a:buNone/>
            </a:pPr>
            <a:r>
              <a:rPr lang="cs-CZ" alt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EVL a PR Pavlova huť - revitalizace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322543" y="1297411"/>
            <a:ext cx="114608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Vytvoření přehrážek na regulovaném Sklářském potoce za účelem zavodnění území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podporu borovice blatky</a:t>
            </a:r>
            <a:endParaRPr lang="cs-CZ" sz="24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3330" y="3408070"/>
            <a:ext cx="3635284" cy="242293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543" y="3411887"/>
            <a:ext cx="3638347" cy="241911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0643" y="3421234"/>
            <a:ext cx="3221545" cy="240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30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7" name="TextovéPole 1"/>
          <p:cNvSpPr/>
          <p:nvPr/>
        </p:nvSpPr>
        <p:spPr>
          <a:xfrm>
            <a:off x="-3918858" y="6108286"/>
            <a:ext cx="11859768" cy="7497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spc="-1" noProof="0" dirty="0" smtClean="0">
                <a:solidFill>
                  <a:schemeClr val="bg1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Péče o chráněná území </a:t>
            </a:r>
            <a:endParaRPr kumimoji="0" lang="cs-CZ" sz="2400" b="1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</p:txBody>
      </p:sp>
      <p:sp>
        <p:nvSpPr>
          <p:cNvPr id="12" name="Zástupný symbol pro obsah 2"/>
          <p:cNvSpPr>
            <a:spLocks noGrp="1"/>
          </p:cNvSpPr>
          <p:nvPr>
            <p:ph idx="1"/>
          </p:nvPr>
        </p:nvSpPr>
        <p:spPr bwMode="auto">
          <a:xfrm>
            <a:off x="447807" y="322993"/>
            <a:ext cx="8229600" cy="1712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buFontTx/>
              <a:buNone/>
            </a:pPr>
            <a:r>
              <a:rPr lang="cs-CZ" alt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Bezzásahová území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370688" y="907982"/>
            <a:ext cx="116266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Uzavřeny veřejnoprávní dohody s vlastníky lesa o bezzásahových zónách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Cca </a:t>
            </a:r>
            <a:r>
              <a:rPr lang="cs-CZ" sz="2000" b="1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ha</a:t>
            </a:r>
          </a:p>
          <a:p>
            <a:endParaRPr lang="cs-CZ" sz="20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 Diana (</a:t>
            </a:r>
            <a:r>
              <a:rPr lang="cs-CZ" sz="2000" dirty="0" err="1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Kolowratovy</a:t>
            </a: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lesy), NPR Čerchovské hvozdy (Městské lesy Domažlice), PR Pleš a PR Starý </a:t>
            </a:r>
            <a:r>
              <a:rPr lang="cs-CZ" sz="2000" dirty="0" err="1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Hirštejn</a:t>
            </a: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(Lesy ČR)</a:t>
            </a:r>
            <a:endParaRPr lang="cs-CZ" sz="20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4377" y="3162702"/>
            <a:ext cx="4158578" cy="2772385"/>
          </a:xfrm>
          <a:prstGeom prst="rect">
            <a:avLst/>
          </a:prstGeom>
        </p:spPr>
      </p:pic>
      <p:pic>
        <p:nvPicPr>
          <p:cNvPr id="26" name="Obrázek 2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923" y="3182802"/>
            <a:ext cx="4088684" cy="2725789"/>
          </a:xfrm>
          <a:prstGeom prst="rect">
            <a:avLst/>
          </a:prstGeom>
        </p:spPr>
      </p:pic>
      <p:pic>
        <p:nvPicPr>
          <p:cNvPr id="27" name="Obrázek 2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5340" y="3182802"/>
            <a:ext cx="1816304" cy="272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5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18" name="TextovéPole 1"/>
          <p:cNvSpPr/>
          <p:nvPr/>
        </p:nvSpPr>
        <p:spPr>
          <a:xfrm>
            <a:off x="981445" y="472341"/>
            <a:ext cx="9790200" cy="7992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-1" normalizeH="0" baseline="0" noProof="0" dirty="0" smtClean="0">
                <a:ln>
                  <a:noFill/>
                </a:ln>
                <a:solidFill>
                  <a:srgbClr val="006047"/>
                </a:solidFill>
                <a:effectLst/>
                <a:uLnTx/>
                <a:uFillTx/>
                <a:latin typeface="Arial Black"/>
                <a:ea typeface="DejaVu Sans"/>
                <a:cs typeface="DejaVu Sans"/>
              </a:rPr>
              <a:t>Co děláme?</a:t>
            </a:r>
            <a:endParaRPr kumimoji="0" lang="cs-CZ" sz="4000" b="1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981445" y="1671030"/>
            <a:ext cx="46573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Státní správa</a:t>
            </a:r>
          </a:p>
          <a:p>
            <a:endParaRPr lang="cs-CZ" sz="2400" b="1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Péče o chráněná území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b="1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Práce s veřejností</a:t>
            </a:r>
            <a:endParaRPr lang="cs-CZ" sz="24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b="1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1034" y="1365633"/>
            <a:ext cx="3087646" cy="205309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8"/>
          <a:stretch/>
        </p:blipFill>
        <p:spPr>
          <a:xfrm>
            <a:off x="8559545" y="1367270"/>
            <a:ext cx="3012333" cy="205146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5" t="5930" r="-635" b="3071"/>
          <a:stretch/>
        </p:blipFill>
        <p:spPr>
          <a:xfrm>
            <a:off x="5161033" y="3752583"/>
            <a:ext cx="3085184" cy="210558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4" t="-2889" r="5685" b="2889"/>
          <a:stretch/>
        </p:blipFill>
        <p:spPr>
          <a:xfrm>
            <a:off x="8559545" y="3725920"/>
            <a:ext cx="3037723" cy="215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6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7" name="TextovéPole 1"/>
          <p:cNvSpPr/>
          <p:nvPr/>
        </p:nvSpPr>
        <p:spPr>
          <a:xfrm>
            <a:off x="-3918858" y="6108286"/>
            <a:ext cx="11859768" cy="7497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spc="-1" noProof="0" dirty="0" smtClean="0">
                <a:solidFill>
                  <a:schemeClr val="bg1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Péče o chráněná území </a:t>
            </a:r>
            <a:endParaRPr kumimoji="0" lang="cs-CZ" sz="2400" b="1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</p:txBody>
      </p:sp>
      <p:sp>
        <p:nvSpPr>
          <p:cNvPr id="12" name="Zástupný symbol pro obsah 2"/>
          <p:cNvSpPr>
            <a:spLocks noGrp="1"/>
          </p:cNvSpPr>
          <p:nvPr>
            <p:ph idx="1"/>
          </p:nvPr>
        </p:nvSpPr>
        <p:spPr bwMode="auto">
          <a:xfrm>
            <a:off x="447807" y="400854"/>
            <a:ext cx="8229600" cy="1712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buFontTx/>
              <a:buNone/>
            </a:pPr>
            <a:r>
              <a:rPr lang="cs-CZ" alt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Regionální akční plán – Borovice blatka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370688" y="1032172"/>
            <a:ext cx="116266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Menší záchranný program na podporu borovice blatky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roku 2021 podpůrné managementy – vyřezávky smrku, oplocenky proti okusu zvěří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Plánované výsadby</a:t>
            </a:r>
            <a:endParaRPr lang="cs-CZ" sz="20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4017" y="2376410"/>
            <a:ext cx="2715636" cy="362084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6537" y="2825871"/>
            <a:ext cx="4769766" cy="317138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707" y="3503772"/>
            <a:ext cx="1870115" cy="249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57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7" name="TextovéPole 1"/>
          <p:cNvSpPr/>
          <p:nvPr/>
        </p:nvSpPr>
        <p:spPr>
          <a:xfrm>
            <a:off x="-3918858" y="6108286"/>
            <a:ext cx="11859768" cy="7497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spc="-1" noProof="0" dirty="0" smtClean="0">
                <a:solidFill>
                  <a:schemeClr val="bg1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Péče o chráněná území </a:t>
            </a:r>
            <a:endParaRPr kumimoji="0" lang="cs-CZ" sz="2400" b="1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</p:txBody>
      </p:sp>
      <p:sp>
        <p:nvSpPr>
          <p:cNvPr id="12" name="Zástupný symbol pro obsah 2"/>
          <p:cNvSpPr>
            <a:spLocks noGrp="1"/>
          </p:cNvSpPr>
          <p:nvPr>
            <p:ph idx="1"/>
          </p:nvPr>
        </p:nvSpPr>
        <p:spPr bwMode="auto">
          <a:xfrm>
            <a:off x="447807" y="322993"/>
            <a:ext cx="8229600" cy="1712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buFontTx/>
              <a:buNone/>
            </a:pPr>
            <a:r>
              <a:rPr lang="cs-CZ" alt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 v Českém lese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291628" y="1179449"/>
            <a:ext cx="807924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 – první výsadby v CHKO (v současnosti některé již 2 m)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místní osivo z </a:t>
            </a:r>
            <a:r>
              <a:rPr lang="cs-CZ" sz="2000" dirty="0" err="1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Kdyňska</a:t>
            </a:r>
            <a:endParaRPr lang="cs-CZ" sz="20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 Dlouhý vrch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– jih CHKO – 20 oplocenek</a:t>
            </a:r>
            <a:endParaRPr lang="cs-CZ" sz="20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Tis červený - Taxus baccata - osivo tisu - 5 ks - Heureka.cz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408" r="8542"/>
          <a:stretch/>
        </p:blipFill>
        <p:spPr bwMode="auto">
          <a:xfrm>
            <a:off x="8642732" y="2556635"/>
            <a:ext cx="2765233" cy="3251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levo: vysazený jedinec tisu chráněný drátěným oplůtkem; lokalita Wels-východ. Vpravo: jedinec z repatriační výsadby, Střední vrch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074" t="-210"/>
          <a:stretch/>
        </p:blipFill>
        <p:spPr bwMode="auto">
          <a:xfrm>
            <a:off x="4804980" y="1837135"/>
            <a:ext cx="3294043" cy="397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89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7" name="TextovéPole 1"/>
          <p:cNvSpPr/>
          <p:nvPr/>
        </p:nvSpPr>
        <p:spPr>
          <a:xfrm>
            <a:off x="-3918858" y="6108286"/>
            <a:ext cx="11859768" cy="7497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spc="-1" noProof="0" dirty="0" smtClean="0">
                <a:solidFill>
                  <a:schemeClr val="bg1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Péče o chráněná území </a:t>
            </a:r>
            <a:endParaRPr kumimoji="0" lang="cs-CZ" sz="2400" b="1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</p:txBody>
      </p:sp>
      <p:sp>
        <p:nvSpPr>
          <p:cNvPr id="12" name="Zástupný symbol pro obsah 2"/>
          <p:cNvSpPr>
            <a:spLocks noGrp="1"/>
          </p:cNvSpPr>
          <p:nvPr>
            <p:ph idx="1"/>
          </p:nvPr>
        </p:nvSpPr>
        <p:spPr bwMode="auto">
          <a:xfrm>
            <a:off x="447807" y="322993"/>
            <a:ext cx="8229600" cy="1712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buFontTx/>
              <a:buNone/>
            </a:pPr>
            <a:r>
              <a:rPr lang="cs-CZ" alt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Likvidace invazních rostlin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473923" y="1077030"/>
            <a:ext cx="71136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roku 2006 - </a:t>
            </a:r>
            <a:r>
              <a:rPr lang="cs-CZ" sz="20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 ha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Třapatka (</a:t>
            </a:r>
            <a:r>
              <a:rPr lang="cs-CZ" sz="20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 ha</a:t>
            </a: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bolševník (</a:t>
            </a:r>
            <a:r>
              <a:rPr lang="cs-CZ" sz="20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ha</a:t>
            </a: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křídlatka, netýkavka, lupina, zlatobýl a další 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633" y="2632424"/>
            <a:ext cx="2566931" cy="3422575"/>
          </a:xfrm>
          <a:prstGeom prst="rect">
            <a:avLst/>
          </a:prstGeom>
          <a:ln>
            <a:noFill/>
          </a:ln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6167" y="3463445"/>
            <a:ext cx="3911135" cy="2618198"/>
          </a:xfrm>
          <a:prstGeom prst="rect">
            <a:avLst/>
          </a:prstGeom>
          <a:ln>
            <a:noFill/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3689" y="275654"/>
            <a:ext cx="3811898" cy="285892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9993" y="3427648"/>
            <a:ext cx="3987527" cy="2651281"/>
          </a:xfrm>
          <a:prstGeom prst="rect">
            <a:avLst/>
          </a:prstGeom>
        </p:spPr>
      </p:pic>
      <p:sp>
        <p:nvSpPr>
          <p:cNvPr id="14" name="Zástupný symbol pro obsah 2"/>
          <p:cNvSpPr txBox="1">
            <a:spLocks/>
          </p:cNvSpPr>
          <p:nvPr/>
        </p:nvSpPr>
        <p:spPr bwMode="auto">
          <a:xfrm>
            <a:off x="371633" y="5766320"/>
            <a:ext cx="848299" cy="296863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15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bolševník</a:t>
            </a:r>
            <a:endParaRPr lang="cs-CZ" sz="115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Zástupný symbol pro obsah 2"/>
          <p:cNvSpPr txBox="1">
            <a:spLocks/>
          </p:cNvSpPr>
          <p:nvPr/>
        </p:nvSpPr>
        <p:spPr bwMode="auto">
          <a:xfrm>
            <a:off x="3401255" y="5845509"/>
            <a:ext cx="645235" cy="296863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15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lupina</a:t>
            </a:r>
            <a:endParaRPr lang="cs-CZ" sz="115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ástupný symbol pro obsah 2"/>
          <p:cNvSpPr txBox="1">
            <a:spLocks/>
          </p:cNvSpPr>
          <p:nvPr/>
        </p:nvSpPr>
        <p:spPr bwMode="auto">
          <a:xfrm>
            <a:off x="8013688" y="2852392"/>
            <a:ext cx="799806" cy="296863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15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křídlatka</a:t>
            </a:r>
            <a:endParaRPr lang="cs-CZ" sz="115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Zástupný symbol pro obsah 2"/>
          <p:cNvSpPr txBox="1">
            <a:spLocks/>
          </p:cNvSpPr>
          <p:nvPr/>
        </p:nvSpPr>
        <p:spPr bwMode="auto">
          <a:xfrm>
            <a:off x="7776534" y="5803239"/>
            <a:ext cx="791444" cy="296863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15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třapatka</a:t>
            </a:r>
            <a:endParaRPr lang="cs-CZ" sz="115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94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6" name="TextovéPole 1"/>
          <p:cNvSpPr/>
          <p:nvPr/>
        </p:nvSpPr>
        <p:spPr>
          <a:xfrm>
            <a:off x="128016" y="470138"/>
            <a:ext cx="11859768" cy="7992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-1" normalizeH="0" baseline="0" noProof="0" dirty="0" smtClean="0">
                <a:ln>
                  <a:noFill/>
                </a:ln>
                <a:solidFill>
                  <a:srgbClr val="006047"/>
                </a:solidFill>
                <a:effectLst/>
                <a:uLnTx/>
                <a:uFillTx/>
                <a:latin typeface="Arial Black"/>
                <a:ea typeface="DejaVu Sans"/>
                <a:cs typeface="DejaVu Sans"/>
              </a:rPr>
              <a:t>Dotace</a:t>
            </a:r>
            <a:endParaRPr kumimoji="0" lang="cs-CZ" sz="4000" b="1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878696" y="1667160"/>
            <a:ext cx="1057960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Výsadby + následná péče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b="1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Vytváření a obnova tůní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Revitalizace vodních toků a niv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b="1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Managementy na podporu chráněných druhů (kosení, pastva, vyřezávky,..)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b="1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Likvidace invazních rostlin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606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5" name="TextovéPole 1"/>
          <p:cNvSpPr/>
          <p:nvPr/>
        </p:nvSpPr>
        <p:spPr>
          <a:xfrm>
            <a:off x="-91784" y="259102"/>
            <a:ext cx="11859768" cy="7992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000" b="1" spc="-1" noProof="0" dirty="0" smtClean="0">
                <a:solidFill>
                  <a:srgbClr val="006047"/>
                </a:solidFill>
                <a:latin typeface="Arial Black"/>
                <a:ea typeface="DejaVu Sans"/>
                <a:cs typeface="DejaVu Sans"/>
              </a:rPr>
              <a:t>Práce s veřejností</a:t>
            </a:r>
            <a:endParaRPr kumimoji="0" lang="cs-CZ" sz="4000" b="1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907497" y="1058316"/>
            <a:ext cx="106491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Naučné stezky</a:t>
            </a:r>
          </a:p>
          <a:p>
            <a:pPr marL="800100" lvl="1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v CHKO (</a:t>
            </a:r>
            <a:r>
              <a:rPr lang="cs-CZ" sz="1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 Chodovské skály, NS Vodní svět, NS Sklářství, NS </a:t>
            </a:r>
            <a:r>
              <a:rPr lang="cs-CZ" sz="1400" b="1" dirty="0" err="1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Podkovák</a:t>
            </a:r>
            <a:r>
              <a:rPr lang="cs-CZ" sz="1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NS </a:t>
            </a:r>
            <a:r>
              <a:rPr lang="cs-CZ" sz="1400" b="1" dirty="0" err="1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Capartické</a:t>
            </a:r>
            <a:r>
              <a:rPr lang="cs-CZ" sz="1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louky</a:t>
            </a:r>
            <a:r>
              <a:rPr 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800100" lvl="1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vytváření a správa</a:t>
            </a:r>
            <a:endParaRPr lang="cs-CZ" sz="24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Podkovák.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87617" y="3580229"/>
            <a:ext cx="3398281" cy="254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9714" y="3556211"/>
            <a:ext cx="3861843" cy="256771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018" y="3565351"/>
            <a:ext cx="3855636" cy="2563588"/>
          </a:xfrm>
          <a:prstGeom prst="rect">
            <a:avLst/>
          </a:prstGeom>
        </p:spPr>
      </p:pic>
      <p:sp>
        <p:nvSpPr>
          <p:cNvPr id="16" name="Zástupný symbol pro obsah 2"/>
          <p:cNvSpPr txBox="1">
            <a:spLocks/>
          </p:cNvSpPr>
          <p:nvPr/>
        </p:nvSpPr>
        <p:spPr bwMode="auto">
          <a:xfrm>
            <a:off x="358018" y="5827062"/>
            <a:ext cx="1568344" cy="296863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15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NS </a:t>
            </a:r>
            <a:r>
              <a:rPr lang="cs-CZ" sz="115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Capartické</a:t>
            </a:r>
            <a:r>
              <a:rPr lang="cs-CZ" sz="115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louky</a:t>
            </a:r>
            <a:endParaRPr lang="cs-CZ" sz="115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Zástupný symbol pro obsah 2"/>
          <p:cNvSpPr txBox="1">
            <a:spLocks/>
          </p:cNvSpPr>
          <p:nvPr/>
        </p:nvSpPr>
        <p:spPr bwMode="auto">
          <a:xfrm>
            <a:off x="8487617" y="5832076"/>
            <a:ext cx="1097654" cy="296863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15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NS </a:t>
            </a:r>
            <a:r>
              <a:rPr lang="cs-CZ" sz="115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Podkovák</a:t>
            </a:r>
            <a:endParaRPr lang="cs-CZ" sz="115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Zástupný symbol pro obsah 2"/>
          <p:cNvSpPr txBox="1">
            <a:spLocks/>
          </p:cNvSpPr>
          <p:nvPr/>
        </p:nvSpPr>
        <p:spPr bwMode="auto">
          <a:xfrm>
            <a:off x="4419714" y="5832076"/>
            <a:ext cx="1042935" cy="296863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15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NS Sklářství</a:t>
            </a:r>
            <a:endParaRPr lang="cs-CZ" sz="115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40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5" name="TextovéPole 1"/>
          <p:cNvSpPr/>
          <p:nvPr/>
        </p:nvSpPr>
        <p:spPr>
          <a:xfrm>
            <a:off x="-91784" y="259102"/>
            <a:ext cx="11859768" cy="7992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000" b="1" spc="-1" noProof="0" dirty="0" smtClean="0">
                <a:solidFill>
                  <a:srgbClr val="006047"/>
                </a:solidFill>
                <a:latin typeface="Arial Black"/>
                <a:ea typeface="DejaVu Sans"/>
                <a:cs typeface="DejaVu Sans"/>
              </a:rPr>
              <a:t>Práce s veřejností</a:t>
            </a:r>
            <a:endParaRPr kumimoji="0" lang="cs-CZ" sz="4000" b="1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228586" y="868086"/>
            <a:ext cx="6646751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2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Akce pro veřejnost ve spolupráci s partnery</a:t>
            </a:r>
          </a:p>
          <a:p>
            <a:r>
              <a:rPr lang="cs-CZ" sz="22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Českého </a:t>
            </a:r>
            <a:r>
              <a:rPr lang="cs-CZ" sz="22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2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Mezinárodní </a:t>
            </a:r>
            <a:r>
              <a:rPr lang="cs-CZ" sz="2200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netopýří </a:t>
            </a:r>
            <a:r>
              <a:rPr lang="cs-CZ" sz="22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Dům přírody Českého </a:t>
            </a:r>
            <a:r>
              <a:rPr lang="cs-CZ" sz="22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b="1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Exkurze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1502" y="3712069"/>
            <a:ext cx="3466482" cy="231098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3878" y="3712069"/>
            <a:ext cx="3491547" cy="2327941"/>
          </a:xfrm>
          <a:prstGeom prst="rect">
            <a:avLst/>
          </a:prstGeom>
        </p:spPr>
      </p:pic>
      <p:sp>
        <p:nvSpPr>
          <p:cNvPr id="9" name="Zástupný symbol pro obsah 2"/>
          <p:cNvSpPr txBox="1">
            <a:spLocks/>
          </p:cNvSpPr>
          <p:nvPr/>
        </p:nvSpPr>
        <p:spPr bwMode="auto">
          <a:xfrm>
            <a:off x="8301502" y="5752234"/>
            <a:ext cx="2291401" cy="296863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200" kern="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cs-CZ" sz="12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xkurze Za zimními houbami</a:t>
            </a: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obsah 2"/>
          <p:cNvSpPr txBox="1">
            <a:spLocks/>
          </p:cNvSpPr>
          <p:nvPr/>
        </p:nvSpPr>
        <p:spPr bwMode="auto">
          <a:xfrm>
            <a:off x="4410935" y="5821579"/>
            <a:ext cx="1972113" cy="296863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2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Mezinárodní netopýří noc</a:t>
            </a: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1628" y="1136748"/>
            <a:ext cx="3601275" cy="2400850"/>
          </a:xfrm>
          <a:prstGeom prst="rect">
            <a:avLst/>
          </a:prstGeom>
        </p:spPr>
      </p:pic>
      <p:sp>
        <p:nvSpPr>
          <p:cNvPr id="12" name="Zástupný symbol pro obsah 2"/>
          <p:cNvSpPr txBox="1">
            <a:spLocks/>
          </p:cNvSpPr>
          <p:nvPr/>
        </p:nvSpPr>
        <p:spPr bwMode="auto">
          <a:xfrm>
            <a:off x="6970469" y="3235006"/>
            <a:ext cx="1468697" cy="389828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15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Den Českého lesa</a:t>
            </a:r>
            <a:endParaRPr lang="cs-CZ" sz="115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1093244" y="4204695"/>
            <a:ext cx="105796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4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 – </a:t>
            </a:r>
            <a:r>
              <a:rPr lang="cs-CZ" sz="28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akcí</a:t>
            </a:r>
          </a:p>
          <a:p>
            <a:endParaRPr lang="cs-CZ" sz="2800" b="1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2024 - </a:t>
            </a:r>
            <a:r>
              <a:rPr lang="cs-CZ" sz="28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 akcí</a:t>
            </a:r>
            <a:endParaRPr lang="cs-CZ" sz="24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20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5" name="TextovéPole 1"/>
          <p:cNvSpPr/>
          <p:nvPr/>
        </p:nvSpPr>
        <p:spPr>
          <a:xfrm>
            <a:off x="-4212630" y="6001701"/>
            <a:ext cx="11859768" cy="7598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spc="-1" dirty="0" smtClean="0">
                <a:solidFill>
                  <a:schemeClr val="bg1"/>
                </a:solidFill>
                <a:latin typeface="Arial Black"/>
                <a:ea typeface="DejaVu Sans"/>
                <a:cs typeface="DejaVu Sans"/>
              </a:rPr>
              <a:t>Práce s veřejností</a:t>
            </a:r>
            <a:endParaRPr kumimoji="0" lang="cs-CZ" sz="2400" b="1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671144" y="862789"/>
            <a:ext cx="642739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Přeshraniční spolupráce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b="1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Zeleného pásu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Oživlý Pavlův Studenec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2869" y="1531997"/>
            <a:ext cx="5355859" cy="401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35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5" name="TextovéPole 1"/>
          <p:cNvSpPr/>
          <p:nvPr/>
        </p:nvSpPr>
        <p:spPr>
          <a:xfrm>
            <a:off x="-4212630" y="6001701"/>
            <a:ext cx="11859768" cy="7598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spc="-1" dirty="0" smtClean="0">
                <a:solidFill>
                  <a:schemeClr val="bg1"/>
                </a:solidFill>
                <a:latin typeface="Arial Black"/>
                <a:ea typeface="DejaVu Sans"/>
                <a:cs typeface="DejaVu Sans"/>
              </a:rPr>
              <a:t>Práce s veřejností</a:t>
            </a:r>
            <a:endParaRPr kumimoji="0" lang="cs-CZ" sz="2400" b="1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398298" y="869522"/>
            <a:ext cx="642739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Dům přírody Českého lesa</a:t>
            </a:r>
          </a:p>
          <a:p>
            <a:endParaRPr lang="cs-CZ" sz="24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Otevřen v roce 2016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expozice ukazuje změnu </a:t>
            </a:r>
            <a:r>
              <a:rPr lang="cs-CZ" sz="2400" dirty="0" err="1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českoleské</a:t>
            </a:r>
            <a:r>
              <a:rPr lang="cs-CZ" sz="2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krajiny v průběhu staletí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Tematické výstavy, filmové večery, environmentální programy a přeshraniční setkání </a:t>
            </a:r>
            <a:endParaRPr lang="cs-CZ" sz="24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7138" y="594778"/>
            <a:ext cx="3705340" cy="277900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5689" y="3524869"/>
            <a:ext cx="5111548" cy="2555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39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5" name="TextovéPole 1"/>
          <p:cNvSpPr/>
          <p:nvPr/>
        </p:nvSpPr>
        <p:spPr>
          <a:xfrm>
            <a:off x="-4212630" y="6001701"/>
            <a:ext cx="11859768" cy="7598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spc="-1" dirty="0" smtClean="0">
                <a:solidFill>
                  <a:schemeClr val="bg1"/>
                </a:solidFill>
                <a:latin typeface="Arial Black"/>
                <a:ea typeface="DejaVu Sans"/>
                <a:cs typeface="DejaVu Sans"/>
              </a:rPr>
              <a:t>Práce s veřejností</a:t>
            </a:r>
            <a:endParaRPr kumimoji="0" lang="cs-CZ" sz="2400" b="1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536933" y="779975"/>
            <a:ext cx="642739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u="sng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Publikace</a:t>
            </a:r>
          </a:p>
          <a:p>
            <a:endParaRPr lang="cs-CZ" sz="24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Kalendář akcí </a:t>
            </a:r>
            <a:endParaRPr lang="cs-CZ" sz="24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Pojďte </a:t>
            </a:r>
            <a:r>
              <a:rPr lang="cs-CZ" sz="2400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námi do přírody!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Časopis Český 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u="sng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Sociální sítě</a:t>
            </a:r>
          </a:p>
          <a:p>
            <a:endParaRPr lang="cs-CZ" sz="2400" u="sng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err="1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</a:t>
            </a:r>
            <a:r>
              <a:rPr lang="cs-CZ" sz="2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(CHKO Český </a:t>
            </a:r>
            <a:r>
              <a:rPr lang="cs-CZ" sz="2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err="1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Instagram</a:t>
            </a:r>
            <a:r>
              <a:rPr lang="cs-CZ" sz="24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(@</a:t>
            </a:r>
            <a:r>
              <a:rPr lang="cs-CZ" sz="2400" dirty="0" err="1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chkoceskyles</a:t>
            </a:r>
            <a:r>
              <a:rPr lang="cs-CZ" sz="2400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u="sng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Kalendář akcí Pojďte s námi do přírody - Český les - AOPK ČR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9423" y="1412040"/>
            <a:ext cx="1949802" cy="4117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412"/>
          <a:stretch/>
        </p:blipFill>
        <p:spPr>
          <a:xfrm>
            <a:off x="8648474" y="1047972"/>
            <a:ext cx="3055679" cy="457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9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2045D22-B9D1-6A4A-9EB5-A2D26A124158}"/>
              </a:ext>
            </a:extLst>
          </p:cNvPr>
          <p:cNvSpPr txBox="1"/>
          <p:nvPr/>
        </p:nvSpPr>
        <p:spPr>
          <a:xfrm>
            <a:off x="612030" y="1945455"/>
            <a:ext cx="11067819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cs-CZ" sz="4800" kern="1800" dirty="0" smtClean="0">
                <a:solidFill>
                  <a:srgbClr val="00604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Děkuji za Vaši pozornost</a:t>
            </a:r>
            <a:endParaRPr lang="cs-CZ" sz="4800" kern="1800" dirty="0">
              <a:solidFill>
                <a:srgbClr val="006047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165" y="3556265"/>
            <a:ext cx="2773497" cy="209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55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5" name="TextovéPole 1"/>
          <p:cNvSpPr/>
          <p:nvPr/>
        </p:nvSpPr>
        <p:spPr>
          <a:xfrm>
            <a:off x="128016" y="470138"/>
            <a:ext cx="11859768" cy="7992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000" b="1" spc="-1" dirty="0" smtClean="0">
                <a:solidFill>
                  <a:srgbClr val="006047"/>
                </a:solidFill>
                <a:latin typeface="Arial Black"/>
                <a:ea typeface="DejaVu Sans"/>
                <a:cs typeface="DejaVu Sans"/>
              </a:rPr>
              <a:t>Státní správa </a:t>
            </a:r>
            <a:endParaRPr kumimoji="0" lang="cs-CZ" sz="4000" b="1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684642" y="1558518"/>
            <a:ext cx="675372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Přeshraniční koncepce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 b="1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Územní studie Český 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 b="1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Klidová území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cs-CZ" sz="24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Likvidace rot pohraniční stráže na </a:t>
            </a:r>
            <a:r>
              <a:rPr lang="cs-CZ" sz="2400" b="1" dirty="0" err="1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Čerchově</a:t>
            </a:r>
            <a:endParaRPr lang="cs-CZ" sz="2400" b="1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800" b="1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4126" y="3435083"/>
            <a:ext cx="3347148" cy="2510361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5934" y="784046"/>
            <a:ext cx="3115340" cy="23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74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5" name="TextovéPole 1"/>
          <p:cNvSpPr/>
          <p:nvPr/>
        </p:nvSpPr>
        <p:spPr>
          <a:xfrm>
            <a:off x="128016" y="470138"/>
            <a:ext cx="11859768" cy="7992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000" b="1" spc="-1" dirty="0" smtClean="0">
                <a:solidFill>
                  <a:srgbClr val="006047"/>
                </a:solidFill>
                <a:latin typeface="Arial Black"/>
                <a:ea typeface="DejaVu Sans"/>
                <a:cs typeface="DejaVu Sans"/>
              </a:rPr>
              <a:t>Státní správa</a:t>
            </a:r>
            <a:endParaRPr kumimoji="0" lang="cs-CZ" sz="4000" b="1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591349" y="1565117"/>
            <a:ext cx="6767919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Nové přírodní rezervace a památky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Celkem 19 PR, 11 PP</a:t>
            </a:r>
          </a:p>
          <a:p>
            <a:r>
              <a:rPr lang="cs-CZ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2009 – PR Smrčí, PP Chodovské skály, 2011 – PP </a:t>
            </a:r>
            <a:r>
              <a:rPr lang="cs-CZ" dirty="0" err="1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Kolowratův</a:t>
            </a:r>
            <a:r>
              <a:rPr lang="cs-CZ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rybník, PP </a:t>
            </a:r>
            <a:r>
              <a:rPr lang="cs-CZ" dirty="0" err="1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Šelmberk</a:t>
            </a:r>
            <a:r>
              <a:rPr lang="cs-CZ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2012 – PP Na </a:t>
            </a:r>
            <a:r>
              <a:rPr lang="cs-CZ" dirty="0" err="1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Kolmu</a:t>
            </a:r>
            <a:r>
              <a:rPr lang="cs-CZ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2013 – PP Louky u Prostředního Žďáru, </a:t>
            </a:r>
            <a:r>
              <a:rPr lang="cs-CZ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– </a:t>
            </a:r>
            <a:r>
              <a:rPr lang="cs-CZ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 Niva Bílého potoka, </a:t>
            </a:r>
            <a:r>
              <a:rPr lang="cs-CZ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– </a:t>
            </a:r>
            <a:r>
              <a:rPr lang="cs-CZ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 Stráně Hamerského potoka, 2025/2026 - PR Dlouhá skála, 2026 – PP Niva Nemanického potoka</a:t>
            </a:r>
            <a:r>
              <a:rPr lang="cs-CZ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Nové památné stromy</a:t>
            </a:r>
          </a:p>
          <a:p>
            <a:r>
              <a:rPr lang="cs-CZ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2009 - Dubovka </a:t>
            </a:r>
            <a:r>
              <a:rPr lang="cs-CZ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Zapomenutém údolí, 2018 - Smrk na Karlově </a:t>
            </a:r>
            <a:r>
              <a:rPr lang="cs-CZ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Huti, 2026 – Oborská lípa</a:t>
            </a:r>
            <a:r>
              <a:rPr lang="cs-CZ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7788927" y="3734942"/>
            <a:ext cx="3437262" cy="2095333"/>
            <a:chOff x="7359268" y="2842351"/>
            <a:chExt cx="4128975" cy="2745329"/>
          </a:xfrm>
        </p:grpSpPr>
        <p:pic>
          <p:nvPicPr>
            <p:cNvPr id="2" name="Obrázek 1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59268" y="2842351"/>
              <a:ext cx="4128975" cy="2745329"/>
            </a:xfrm>
            <a:prstGeom prst="rect">
              <a:avLst/>
            </a:prstGeom>
          </p:spPr>
        </p:pic>
        <p:sp>
          <p:nvSpPr>
            <p:cNvPr id="7" name="Nadpis 1"/>
            <p:cNvSpPr txBox="1">
              <a:spLocks/>
            </p:cNvSpPr>
            <p:nvPr/>
          </p:nvSpPr>
          <p:spPr>
            <a:xfrm>
              <a:off x="7359268" y="5289720"/>
              <a:ext cx="2792350" cy="297960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</p:spPr>
          <p:txBody>
            <a:bodyPr/>
            <a:lstStyle/>
            <a:p>
              <a:pPr eaLnBrk="1" hangingPunct="1">
                <a:defRPr/>
              </a:pPr>
              <a:r>
                <a:rPr lang="cs-CZ" sz="1200" kern="0" dirty="0" smtClean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Dubovka v Zapomenutém údolí</a:t>
              </a:r>
              <a:endParaRPr lang="cs-CZ" sz="1200" kern="0" dirty="0">
                <a:latin typeface="Arial" panose="020B0604020202020204" pitchFamily="34" charset="0"/>
                <a:ea typeface="+mj-ea"/>
                <a:cs typeface="Arial" panose="020B0604020202020204" pitchFamily="34" charset="0"/>
              </a:endParaRPr>
            </a:p>
          </p:txBody>
        </p:sp>
      </p:grpSp>
      <p:pic>
        <p:nvPicPr>
          <p:cNvPr id="9" name="Obrázek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4457" y="384416"/>
            <a:ext cx="2291731" cy="3030814"/>
          </a:xfrm>
          <a:prstGeom prst="rect">
            <a:avLst/>
          </a:prstGeom>
        </p:spPr>
      </p:pic>
      <p:sp>
        <p:nvSpPr>
          <p:cNvPr id="10" name="Nadpis 1"/>
          <p:cNvSpPr txBox="1">
            <a:spLocks/>
          </p:cNvSpPr>
          <p:nvPr/>
        </p:nvSpPr>
        <p:spPr>
          <a:xfrm>
            <a:off x="8901631" y="3193733"/>
            <a:ext cx="1333039" cy="227414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cs-CZ" sz="1200" kern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 Dlouhá skála</a:t>
            </a:r>
            <a:endParaRPr lang="cs-CZ" sz="1200" kern="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13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5" name="TextovéPole 1"/>
          <p:cNvSpPr/>
          <p:nvPr/>
        </p:nvSpPr>
        <p:spPr>
          <a:xfrm>
            <a:off x="-91784" y="296910"/>
            <a:ext cx="11859768" cy="7992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000" b="1" spc="-1" noProof="0" dirty="0" smtClean="0">
                <a:solidFill>
                  <a:srgbClr val="006047"/>
                </a:solidFill>
                <a:latin typeface="Arial Black"/>
                <a:ea typeface="DejaVu Sans"/>
                <a:cs typeface="DejaVu Sans"/>
              </a:rPr>
              <a:t>Monitoring</a:t>
            </a:r>
            <a:endParaRPr kumimoji="0" lang="cs-CZ" sz="4000" b="1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286695" y="1186013"/>
            <a:ext cx="568672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Sledování stavu cenných biotopů, chráněných rostlin a živočichů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Sledování šíření invazních a nepůvodních druhů</a:t>
            </a:r>
            <a:endParaRPr lang="cs-CZ" sz="20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Vedení Nálezové databáze ochrany přírody</a:t>
            </a:r>
            <a:br>
              <a:rPr lang="cs-CZ" sz="20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(NDOP)</a:t>
            </a:r>
          </a:p>
          <a:p>
            <a:endParaRPr lang="cs-CZ" sz="24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3127" y="666670"/>
            <a:ext cx="2893371" cy="1929109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7144" y="1269352"/>
            <a:ext cx="1873227" cy="280984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7270" y="3015098"/>
            <a:ext cx="2889228" cy="191896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735" y="4281427"/>
            <a:ext cx="2826295" cy="1879185"/>
          </a:xfrm>
          <a:prstGeom prst="rect">
            <a:avLst/>
          </a:prstGeom>
        </p:spPr>
      </p:pic>
      <p:pic>
        <p:nvPicPr>
          <p:cNvPr id="1026" name="Picture 2" descr="Nálezová databáze ochrany přírody otevřena veřejnosti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400" y="3852093"/>
            <a:ext cx="4125981" cy="2163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ástupný symbol pro obsah 2"/>
          <p:cNvSpPr txBox="1">
            <a:spLocks/>
          </p:cNvSpPr>
          <p:nvPr/>
        </p:nvSpPr>
        <p:spPr bwMode="auto">
          <a:xfrm>
            <a:off x="8693127" y="2298916"/>
            <a:ext cx="500569" cy="296863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2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bobr</a:t>
            </a: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 bwMode="auto">
          <a:xfrm>
            <a:off x="8693127" y="4635870"/>
            <a:ext cx="709290" cy="296863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15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zlatobýl</a:t>
            </a:r>
            <a:endParaRPr lang="cs-CZ" sz="115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Zástupný symbol pro obsah 2"/>
          <p:cNvSpPr txBox="1">
            <a:spLocks/>
          </p:cNvSpPr>
          <p:nvPr/>
        </p:nvSpPr>
        <p:spPr bwMode="auto">
          <a:xfrm>
            <a:off x="6437144" y="3826148"/>
            <a:ext cx="719030" cy="296863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15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chřástal</a:t>
            </a:r>
            <a:endParaRPr lang="cs-CZ" sz="115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ástupný symbol pro obsah 2"/>
          <p:cNvSpPr txBox="1">
            <a:spLocks/>
          </p:cNvSpPr>
          <p:nvPr/>
        </p:nvSpPr>
        <p:spPr bwMode="auto">
          <a:xfrm>
            <a:off x="5588735" y="5867600"/>
            <a:ext cx="904929" cy="296863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15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bolševník</a:t>
            </a:r>
            <a:endParaRPr lang="cs-CZ" sz="115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50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5" name="TextovéPole 1"/>
          <p:cNvSpPr/>
          <p:nvPr/>
        </p:nvSpPr>
        <p:spPr>
          <a:xfrm>
            <a:off x="-334154" y="5999141"/>
            <a:ext cx="2923118" cy="860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spc="-1" noProof="0" dirty="0" smtClean="0">
                <a:solidFill>
                  <a:schemeClr val="bg1"/>
                </a:solidFill>
                <a:latin typeface="Arial Black"/>
                <a:ea typeface="DejaVu Sans"/>
                <a:cs typeface="DejaVu Sans"/>
              </a:rPr>
              <a:t>Monitoring</a:t>
            </a:r>
            <a:endParaRPr kumimoji="0" lang="cs-CZ" sz="2400" b="1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697748" y="439611"/>
            <a:ext cx="10286069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 v rámci inventarizačních průzkumů a mapovacích projektů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Nejrozsáhlejší </a:t>
            </a: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Monitoring </a:t>
            </a:r>
            <a:r>
              <a:rPr lang="cs-CZ" sz="2000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mapování vybraných druhů rostlin a živočichů a inventarizace maloplošných zvláště chráněných území v národně významných územích v České republice </a:t>
            </a: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(2018-2023)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cs-CZ" sz="20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cs-CZ" sz="2000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zmapováno celé CHKO (</a:t>
            </a:r>
            <a:r>
              <a:rPr lang="cs-CZ" sz="20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466 km</a:t>
            </a:r>
            <a:r>
              <a:rPr lang="cs-CZ" sz="2000" b="1" baseline="30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2"/>
            <a:endParaRPr lang="cs-CZ" sz="20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cs-CZ" sz="2000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lupenonožci, hmyz, měkkýši až po plazy i savce (a další)</a:t>
            </a:r>
          </a:p>
          <a:p>
            <a:pPr lvl="2"/>
            <a:r>
              <a:rPr lang="cs-CZ" sz="2000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cs-CZ" sz="20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cs-CZ" sz="2000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20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151</a:t>
            </a: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inventarizačních průzkumů – fauna + flora</a:t>
            </a:r>
          </a:p>
          <a:p>
            <a:pPr lvl="2"/>
            <a:endParaRPr lang="cs-CZ" sz="20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Současnost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cs-CZ" sz="20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 invazních a nepůvodních druhů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endParaRPr lang="cs-CZ" sz="20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Entomologický inventarizační průzkum v EVL Niva Nemanického potoka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endParaRPr lang="cs-CZ" sz="2000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26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5" name="TextovéPole 1"/>
          <p:cNvSpPr/>
          <p:nvPr/>
        </p:nvSpPr>
        <p:spPr>
          <a:xfrm>
            <a:off x="-334154" y="5999141"/>
            <a:ext cx="2923118" cy="860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spc="-1" noProof="0" dirty="0" smtClean="0">
                <a:solidFill>
                  <a:schemeClr val="bg1"/>
                </a:solidFill>
                <a:latin typeface="Arial Black"/>
                <a:ea typeface="DejaVu Sans"/>
                <a:cs typeface="DejaVu Sans"/>
              </a:rPr>
              <a:t>Monitoring</a:t>
            </a:r>
            <a:endParaRPr kumimoji="0" lang="cs-CZ" sz="2400" b="1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16" name="TextovéPole 1"/>
          <p:cNvSpPr/>
          <p:nvPr/>
        </p:nvSpPr>
        <p:spPr>
          <a:xfrm>
            <a:off x="-91784" y="184114"/>
            <a:ext cx="11859768" cy="7992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3200" b="1" spc="-1" noProof="0" dirty="0" smtClean="0">
                <a:solidFill>
                  <a:srgbClr val="006047"/>
                </a:solidFill>
                <a:latin typeface="Arial Black"/>
                <a:ea typeface="DejaVu Sans"/>
                <a:cs typeface="DejaVu Sans"/>
              </a:rPr>
              <a:t>Zajímavé nálezy</a:t>
            </a:r>
            <a:endParaRPr kumimoji="0" lang="cs-CZ" sz="3200" b="1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1026" name="Picture 2" descr="Střevlík Ménétriésův - skvost našich rašelinišť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409" y="3649371"/>
            <a:ext cx="2991157" cy="224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ástupný symbol pro obsah 2"/>
          <p:cNvSpPr txBox="1">
            <a:spLocks/>
          </p:cNvSpPr>
          <p:nvPr/>
        </p:nvSpPr>
        <p:spPr bwMode="auto">
          <a:xfrm>
            <a:off x="314409" y="5595876"/>
            <a:ext cx="1484094" cy="296863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150" kern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115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třevlík </a:t>
            </a:r>
            <a:r>
              <a:rPr lang="cs-CZ" sz="115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Menetriesův</a:t>
            </a:r>
            <a:endParaRPr lang="cs-CZ" sz="115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Vodní ploštice mohutnatky u nás zatím nežijí - Invazní druhy - AOPK ČR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608" r="10851" b="-97"/>
          <a:stretch/>
        </p:blipFill>
        <p:spPr bwMode="auto">
          <a:xfrm>
            <a:off x="7066155" y="3649371"/>
            <a:ext cx="3325871" cy="226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ovéPole 12"/>
          <p:cNvSpPr txBox="1"/>
          <p:nvPr/>
        </p:nvSpPr>
        <p:spPr>
          <a:xfrm>
            <a:off x="310505" y="941587"/>
            <a:ext cx="917761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Vzácný </a:t>
            </a:r>
            <a:r>
              <a:rPr lang="cs-CZ" sz="2000" b="1" dirty="0" err="1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dřevorozkládající</a:t>
            </a:r>
            <a:r>
              <a:rPr lang="cs-CZ" sz="20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brouk</a:t>
            </a: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sz="2000" dirty="0" err="1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rýhovec</a:t>
            </a: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pralesní – k rozmnožování potřebuje vodou naplněné dutiny ve dřevě – indikátor starých stromů</a:t>
            </a:r>
            <a:endParaRPr lang="cs-CZ" sz="2000" b="1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0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Bezobratlí z bezlesí </a:t>
            </a:r>
            <a:r>
              <a:rPr lang="cs-CZ" sz="2000" dirty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střevlík </a:t>
            </a:r>
            <a:r>
              <a:rPr lang="cs-CZ" sz="2000" dirty="0" err="1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Menetriesův</a:t>
            </a: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motýli (vřetenuška mokřadní, modrásek hořcový, pestrobarvec petrklíčový,…)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000" b="1" dirty="0" smtClean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Vodomil černý – </a:t>
            </a:r>
            <a:r>
              <a:rPr lang="cs-CZ" sz="2000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největší vodní brouk na světě osidluje nádrže a tůně obnovované z PPK </a:t>
            </a:r>
            <a:endParaRPr lang="cs-CZ" sz="2000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 descr="Rhysodes sulcatus - ISOP Portál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8897" y="3649371"/>
            <a:ext cx="3352956" cy="226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5271" y="184114"/>
            <a:ext cx="2275769" cy="3315897"/>
          </a:xfrm>
          <a:prstGeom prst="rect">
            <a:avLst/>
          </a:prstGeom>
        </p:spPr>
      </p:pic>
      <p:sp>
        <p:nvSpPr>
          <p:cNvPr id="19" name="Zástupný symbol pro obsah 2"/>
          <p:cNvSpPr txBox="1">
            <a:spLocks/>
          </p:cNvSpPr>
          <p:nvPr/>
        </p:nvSpPr>
        <p:spPr bwMode="auto">
          <a:xfrm>
            <a:off x="3499868" y="5615894"/>
            <a:ext cx="1484094" cy="296863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150" kern="0" dirty="0" err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cs-CZ" sz="115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ýhovec</a:t>
            </a:r>
            <a:r>
              <a:rPr lang="cs-CZ" sz="115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15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palesní</a:t>
            </a:r>
            <a:endParaRPr lang="cs-CZ" sz="115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Zástupný symbol pro obsah 2"/>
          <p:cNvSpPr txBox="1">
            <a:spLocks/>
          </p:cNvSpPr>
          <p:nvPr/>
        </p:nvSpPr>
        <p:spPr bwMode="auto">
          <a:xfrm>
            <a:off x="7040927" y="5619862"/>
            <a:ext cx="1484094" cy="296863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150" kern="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115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odomil černý</a:t>
            </a:r>
            <a:endParaRPr lang="cs-CZ" sz="115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Zástupný symbol pro obsah 2"/>
          <p:cNvSpPr txBox="1">
            <a:spLocks/>
          </p:cNvSpPr>
          <p:nvPr/>
        </p:nvSpPr>
        <p:spPr bwMode="auto">
          <a:xfrm>
            <a:off x="9585271" y="3185583"/>
            <a:ext cx="1484094" cy="296863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150" kern="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sz="115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odrásek hořcový</a:t>
            </a:r>
            <a:endParaRPr lang="cs-CZ" sz="115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42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5" name="TextovéPole 1"/>
          <p:cNvSpPr/>
          <p:nvPr/>
        </p:nvSpPr>
        <p:spPr>
          <a:xfrm>
            <a:off x="-334154" y="5999141"/>
            <a:ext cx="2923118" cy="860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spc="-1" noProof="0" dirty="0" smtClean="0">
                <a:solidFill>
                  <a:schemeClr val="bg1"/>
                </a:solidFill>
                <a:latin typeface="Arial Black"/>
                <a:ea typeface="DejaVu Sans"/>
                <a:cs typeface="DejaVu Sans"/>
              </a:rPr>
              <a:t>Monitoring</a:t>
            </a:r>
            <a:endParaRPr kumimoji="0" lang="cs-CZ" sz="2400" b="1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661267" y="1376045"/>
            <a:ext cx="98708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Kočka divoká, vlk obecný, rys ostrovid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Různé přístupy (</a:t>
            </a:r>
            <a:r>
              <a:rPr lang="cs-CZ" sz="2000" b="1" dirty="0" err="1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fotopasti</a:t>
            </a:r>
            <a:r>
              <a:rPr lang="cs-CZ" sz="20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sledování stop, sběr genetického materiálu)</a:t>
            </a:r>
            <a:endParaRPr lang="cs-CZ" sz="20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ovéPole 1"/>
          <p:cNvSpPr/>
          <p:nvPr/>
        </p:nvSpPr>
        <p:spPr>
          <a:xfrm>
            <a:off x="-91784" y="296910"/>
            <a:ext cx="11859768" cy="7992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3200" b="1" spc="-1" noProof="0" dirty="0" smtClean="0">
                <a:solidFill>
                  <a:srgbClr val="006047"/>
                </a:solidFill>
                <a:latin typeface="Arial Black"/>
                <a:ea typeface="DejaVu Sans"/>
                <a:cs typeface="DejaVu Sans"/>
              </a:rPr>
              <a:t>Monitoring velkých šelem</a:t>
            </a:r>
            <a:endParaRPr kumimoji="0" lang="cs-CZ" sz="3200" b="1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8753" y="3235394"/>
            <a:ext cx="3412912" cy="262857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946" y="3235394"/>
            <a:ext cx="3943401" cy="2628577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5072" y="3235393"/>
            <a:ext cx="3412912" cy="2628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40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9585271" y="6372000"/>
            <a:ext cx="2182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12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2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5" name="TextovéPole 1"/>
          <p:cNvSpPr/>
          <p:nvPr/>
        </p:nvSpPr>
        <p:spPr>
          <a:xfrm>
            <a:off x="-334154" y="5999141"/>
            <a:ext cx="2923118" cy="860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spc="-1" noProof="0" dirty="0" smtClean="0">
                <a:solidFill>
                  <a:schemeClr val="bg1"/>
                </a:solidFill>
                <a:latin typeface="Arial Black"/>
                <a:ea typeface="DejaVu Sans"/>
                <a:cs typeface="DejaVu Sans"/>
              </a:rPr>
              <a:t>Monitoring</a:t>
            </a:r>
            <a:endParaRPr kumimoji="0" lang="cs-CZ" sz="2400" b="1" i="0" u="none" strike="noStrike" kern="120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396864" y="1646518"/>
            <a:ext cx="5686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rgbClr val="0060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 rámci ZP pro kočku divokou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b="1" dirty="0">
              <a:solidFill>
                <a:srgbClr val="0060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ovéPole 1"/>
          <p:cNvSpPr/>
          <p:nvPr/>
        </p:nvSpPr>
        <p:spPr>
          <a:xfrm>
            <a:off x="-91784" y="266357"/>
            <a:ext cx="5093442" cy="860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spc="-1" noProof="0" dirty="0" smtClean="0">
                <a:solidFill>
                  <a:srgbClr val="006047"/>
                </a:solidFill>
                <a:latin typeface="Arial Black"/>
                <a:ea typeface="DejaVu Sans"/>
                <a:cs typeface="DejaVu Sans"/>
              </a:rPr>
              <a:t>Monitoring kočky divoké </a:t>
            </a:r>
            <a:endParaRPr kumimoji="0" lang="cs-CZ" sz="2400" b="1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6792" y="866236"/>
            <a:ext cx="2484296" cy="165591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7101" y="707187"/>
            <a:ext cx="3700884" cy="246725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7100" y="3358167"/>
            <a:ext cx="3700884" cy="2467256"/>
          </a:xfrm>
          <a:prstGeom prst="rect">
            <a:avLst/>
          </a:prstGeom>
        </p:spPr>
      </p:pic>
      <p:grpSp>
        <p:nvGrpSpPr>
          <p:cNvPr id="7" name="Skupina 6"/>
          <p:cNvGrpSpPr/>
          <p:nvPr/>
        </p:nvGrpSpPr>
        <p:grpSpPr>
          <a:xfrm>
            <a:off x="569356" y="2837796"/>
            <a:ext cx="6433596" cy="3116104"/>
            <a:chOff x="198560" y="2710149"/>
            <a:chExt cx="5618764" cy="3207117"/>
          </a:xfrm>
        </p:grpSpPr>
        <p:pic>
          <p:nvPicPr>
            <p:cNvPr id="2" name="Obrázek 1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8560" y="2710149"/>
              <a:ext cx="5618764" cy="3160555"/>
            </a:xfrm>
            <a:prstGeom prst="rect">
              <a:avLst/>
            </a:prstGeom>
          </p:spPr>
        </p:pic>
        <p:sp>
          <p:nvSpPr>
            <p:cNvPr id="10" name="Zástupný symbol pro obsah 2"/>
            <p:cNvSpPr txBox="1">
              <a:spLocks/>
            </p:cNvSpPr>
            <p:nvPr/>
          </p:nvSpPr>
          <p:spPr bwMode="auto">
            <a:xfrm>
              <a:off x="198560" y="5620404"/>
              <a:ext cx="2398842" cy="296862"/>
            </a:xfrm>
            <a:prstGeom prst="rect">
              <a:avLst/>
            </a:prstGeom>
            <a:solidFill>
              <a:schemeClr val="bg1">
                <a:alpha val="37000"/>
              </a:schemeClr>
            </a:solidFill>
            <a:ln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defRPr/>
              </a:pPr>
              <a:r>
                <a:rPr lang="cs-CZ" sz="1150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cs-CZ" sz="1150" kern="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otopast</a:t>
              </a:r>
              <a:r>
                <a:rPr lang="cs-CZ" sz="1150" kern="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a chlupová past s kozlíkem</a:t>
              </a:r>
              <a:endParaRPr lang="cs-CZ" sz="1150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spcBef>
                  <a:spcPct val="20000"/>
                </a:spcBef>
                <a:defRPr/>
              </a:pPr>
              <a:endParaRPr lang="cs-CZ" sz="1600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spcBef>
                  <a:spcPct val="20000"/>
                </a:spcBef>
                <a:buFontTx/>
                <a:buChar char="•"/>
                <a:defRPr/>
              </a:pPr>
              <a:endParaRPr lang="cs-CZ" sz="1600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spcBef>
                  <a:spcPct val="20000"/>
                </a:spcBef>
                <a:buFontTx/>
                <a:buChar char="•"/>
                <a:defRPr/>
              </a:pPr>
              <a:endParaRPr lang="cs-CZ" sz="3200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Zástupný symbol pro obsah 2"/>
          <p:cNvSpPr txBox="1">
            <a:spLocks/>
          </p:cNvSpPr>
          <p:nvPr/>
        </p:nvSpPr>
        <p:spPr bwMode="auto">
          <a:xfrm>
            <a:off x="8067100" y="5539940"/>
            <a:ext cx="1660794" cy="288438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150" kern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115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iotop kočky divoké</a:t>
            </a:r>
            <a:endParaRPr lang="cs-CZ" sz="115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66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3140</TotalTime>
  <Words>1225</Words>
  <Application>Microsoft Office PowerPoint</Application>
  <PresentationFormat>Širokoúhlá obrazovka</PresentationFormat>
  <Paragraphs>352</Paragraphs>
  <Slides>29</Slides>
  <Notes>18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5" baseType="lpstr">
      <vt:lpstr>Arial</vt:lpstr>
      <vt:lpstr>Arial Black</vt:lpstr>
      <vt:lpstr>Calibri</vt:lpstr>
      <vt:lpstr>Calibri Light</vt:lpstr>
      <vt:lpstr>DejaVu Sans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Jan Smucar</dc:creator>
  <cp:lastModifiedBy>Daniela Hlinková</cp:lastModifiedBy>
  <cp:revision>177</cp:revision>
  <dcterms:created xsi:type="dcterms:W3CDTF">2020-01-30T14:26:49Z</dcterms:created>
  <dcterms:modified xsi:type="dcterms:W3CDTF">2025-10-10T09:07:08Z</dcterms:modified>
</cp:coreProperties>
</file>